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4"/>
  </p:notesMasterIdLst>
  <p:sldIdLst>
    <p:sldId id="256" r:id="rId5"/>
    <p:sldId id="266" r:id="rId6"/>
    <p:sldId id="284" r:id="rId7"/>
    <p:sldId id="285" r:id="rId8"/>
    <p:sldId id="268" r:id="rId9"/>
    <p:sldId id="274" r:id="rId10"/>
    <p:sldId id="282" r:id="rId11"/>
    <p:sldId id="281" r:id="rId12"/>
    <p:sldId id="276" r:id="rId13"/>
  </p:sldIdLst>
  <p:sldSz cx="9144000" cy="6858000" type="screen4x3"/>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2C1"/>
    <a:srgbClr val="00ABE8"/>
    <a:srgbClr val="293F65"/>
    <a:srgbClr val="22A3D5"/>
    <a:srgbClr val="2FA6DC"/>
    <a:srgbClr val="E27132"/>
    <a:srgbClr val="085841"/>
    <a:srgbClr val="223334"/>
    <a:srgbClr val="97BE52"/>
    <a:srgbClr val="2AA8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91"/>
    <p:restoredTop sz="94558"/>
  </p:normalViewPr>
  <p:slideViewPr>
    <p:cSldViewPr snapToGrid="0" snapToObjects="1">
      <p:cViewPr>
        <p:scale>
          <a:sx n="130" d="100"/>
          <a:sy n="130" d="100"/>
        </p:scale>
        <p:origin x="1024" y="144"/>
      </p:cViewPr>
      <p:guideLst>
        <p:guide orient="horz" pos="2160"/>
        <p:guide pos="2880"/>
      </p:guideLst>
    </p:cSldViewPr>
  </p:slideViewPr>
  <p:notesTextViewPr>
    <p:cViewPr>
      <p:scale>
        <a:sx n="180" d="100"/>
        <a:sy n="18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0A004-0609-2742-BE77-0C5915E1DE70}" type="datetimeFigureOut">
              <a:rPr lang="en-US" smtClean="0"/>
              <a:t>4/28/20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E391D-CD69-FB46-91FE-3199B057BEB5}" type="slidenum">
              <a:rPr lang="en-US" smtClean="0"/>
              <a:t>‹#›</a:t>
            </a:fld>
            <a:endParaRPr lang="en-US"/>
          </a:p>
        </p:txBody>
      </p:sp>
    </p:spTree>
    <p:extLst>
      <p:ext uri="{BB962C8B-B14F-4D97-AF65-F5344CB8AC3E}">
        <p14:creationId xmlns:p14="http://schemas.microsoft.com/office/powerpoint/2010/main" val="80891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AE391D-CD69-FB46-91FE-3199B057BEB5}" type="slidenum">
              <a:rPr lang="en-US" smtClean="0"/>
              <a:t>1</a:t>
            </a:fld>
            <a:endParaRPr lang="en-US"/>
          </a:p>
        </p:txBody>
      </p:sp>
    </p:spTree>
    <p:extLst>
      <p:ext uri="{BB962C8B-B14F-4D97-AF65-F5344CB8AC3E}">
        <p14:creationId xmlns:p14="http://schemas.microsoft.com/office/powerpoint/2010/main" val="174551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14AE391D-CD69-FB46-91FE-3199B057BEB5}" type="slidenum">
              <a:rPr lang="en-US" smtClean="0"/>
              <a:t>2</a:t>
            </a:fld>
            <a:endParaRPr lang="en-US"/>
          </a:p>
        </p:txBody>
      </p:sp>
    </p:spTree>
    <p:extLst>
      <p:ext uri="{BB962C8B-B14F-4D97-AF65-F5344CB8AC3E}">
        <p14:creationId xmlns:p14="http://schemas.microsoft.com/office/powerpoint/2010/main" val="327716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AE391D-CD69-FB46-91FE-3199B057BEB5}" type="slidenum">
              <a:rPr lang="en-US" smtClean="0"/>
              <a:t>3</a:t>
            </a:fld>
            <a:endParaRPr lang="en-US"/>
          </a:p>
        </p:txBody>
      </p:sp>
    </p:spTree>
    <p:extLst>
      <p:ext uri="{BB962C8B-B14F-4D97-AF65-F5344CB8AC3E}">
        <p14:creationId xmlns:p14="http://schemas.microsoft.com/office/powerpoint/2010/main" val="251911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AE391D-CD69-FB46-91FE-3199B057BEB5}" type="slidenum">
              <a:rPr lang="en-US" smtClean="0"/>
              <a:t>4</a:t>
            </a:fld>
            <a:endParaRPr lang="en-US"/>
          </a:p>
        </p:txBody>
      </p:sp>
    </p:spTree>
    <p:extLst>
      <p:ext uri="{BB962C8B-B14F-4D97-AF65-F5344CB8AC3E}">
        <p14:creationId xmlns:p14="http://schemas.microsoft.com/office/powerpoint/2010/main" val="218823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AE391D-CD69-FB46-91FE-3199B057BEB5}" type="slidenum">
              <a:rPr lang="en-US" smtClean="0"/>
              <a:t>5</a:t>
            </a:fld>
            <a:endParaRPr lang="en-US"/>
          </a:p>
        </p:txBody>
      </p:sp>
    </p:spTree>
    <p:extLst>
      <p:ext uri="{BB962C8B-B14F-4D97-AF65-F5344CB8AC3E}">
        <p14:creationId xmlns:p14="http://schemas.microsoft.com/office/powerpoint/2010/main" val="363238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AE391D-CD69-FB46-91FE-3199B057BEB5}" type="slidenum">
              <a:rPr lang="en-US" smtClean="0"/>
              <a:t>6</a:t>
            </a:fld>
            <a:endParaRPr lang="en-US"/>
          </a:p>
        </p:txBody>
      </p:sp>
    </p:spTree>
    <p:extLst>
      <p:ext uri="{BB962C8B-B14F-4D97-AF65-F5344CB8AC3E}">
        <p14:creationId xmlns:p14="http://schemas.microsoft.com/office/powerpoint/2010/main" val="352929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AE391D-CD69-FB46-91FE-3199B057BEB5}" type="slidenum">
              <a:rPr lang="en-US" smtClean="0"/>
              <a:t>7</a:t>
            </a:fld>
            <a:endParaRPr lang="en-US"/>
          </a:p>
        </p:txBody>
      </p:sp>
    </p:spTree>
    <p:extLst>
      <p:ext uri="{BB962C8B-B14F-4D97-AF65-F5344CB8AC3E}">
        <p14:creationId xmlns:p14="http://schemas.microsoft.com/office/powerpoint/2010/main" val="426863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AE391D-CD69-FB46-91FE-3199B057BEB5}" type="slidenum">
              <a:rPr lang="en-US" smtClean="0"/>
              <a:t>8</a:t>
            </a:fld>
            <a:endParaRPr lang="en-US"/>
          </a:p>
        </p:txBody>
      </p:sp>
    </p:spTree>
    <p:extLst>
      <p:ext uri="{BB962C8B-B14F-4D97-AF65-F5344CB8AC3E}">
        <p14:creationId xmlns:p14="http://schemas.microsoft.com/office/powerpoint/2010/main" val="33793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AE391D-CD69-FB46-91FE-3199B057BEB5}" type="slidenum">
              <a:rPr lang="en-US" smtClean="0"/>
              <a:t>9</a:t>
            </a:fld>
            <a:endParaRPr lang="en-US"/>
          </a:p>
        </p:txBody>
      </p:sp>
    </p:spTree>
    <p:extLst>
      <p:ext uri="{BB962C8B-B14F-4D97-AF65-F5344CB8AC3E}">
        <p14:creationId xmlns:p14="http://schemas.microsoft.com/office/powerpoint/2010/main" val="77372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C302-D1B3-CB43-90D4-9E2BA0EF4586}"/>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78C1A5-0960-574B-8B43-0B55C0CEF28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6433A6-084A-C84F-9288-80253D66043D}"/>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5" name="Footer Placeholder 4">
            <a:extLst>
              <a:ext uri="{FF2B5EF4-FFF2-40B4-BE49-F238E27FC236}">
                <a16:creationId xmlns:a16="http://schemas.microsoft.com/office/drawing/2014/main" id="{8BE22FEF-EB42-584F-B5D1-FE7A155FB6F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4081D3-1C3E-4143-9E5C-CCE0FF35EE35}"/>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213928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252E-3635-334F-9FAE-A63CFB5AD9D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4DF43-A4A5-AA45-BB82-1ED55D01274E}"/>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38968-390D-8A45-82BF-D5377BF3F465}"/>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5" name="Footer Placeholder 4">
            <a:extLst>
              <a:ext uri="{FF2B5EF4-FFF2-40B4-BE49-F238E27FC236}">
                <a16:creationId xmlns:a16="http://schemas.microsoft.com/office/drawing/2014/main" id="{411886BA-014B-8C4A-B1EE-2407F9F78A2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2B386B-F38C-6A4B-8506-485156D3DD0E}"/>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323903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1C5835-0959-4B4A-956D-5DE339B6A28B}"/>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8B4B08-8FAF-0D4E-AFE6-AD3343076898}"/>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D1C33-AB83-4B42-B4AF-854CD5515B27}"/>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5" name="Footer Placeholder 4">
            <a:extLst>
              <a:ext uri="{FF2B5EF4-FFF2-40B4-BE49-F238E27FC236}">
                <a16:creationId xmlns:a16="http://schemas.microsoft.com/office/drawing/2014/main" id="{D75F7582-7FD4-B446-9CC1-E84D460D600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C7D24-BB38-9449-9EDF-6EC39C38B68A}"/>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345519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7EDC-C395-144E-B278-C754A11FEB6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B94769-1C44-BB40-8C4A-98097D126B94}"/>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C2D9A-7F04-684E-9C2A-DC66B1622613}"/>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5" name="Footer Placeholder 4">
            <a:extLst>
              <a:ext uri="{FF2B5EF4-FFF2-40B4-BE49-F238E27FC236}">
                <a16:creationId xmlns:a16="http://schemas.microsoft.com/office/drawing/2014/main" id="{07E9651B-91BA-9040-BF9A-946A31D3F7A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334349-B33B-5149-A9D8-15D916167DC5}"/>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73092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8CA5-D70B-F74D-9BAC-09A642E7E98A}"/>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3C46AE-18F3-4A45-A388-06F91E936883}"/>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87999-E7CF-674A-9EF6-12178F24176B}"/>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5" name="Footer Placeholder 4">
            <a:extLst>
              <a:ext uri="{FF2B5EF4-FFF2-40B4-BE49-F238E27FC236}">
                <a16:creationId xmlns:a16="http://schemas.microsoft.com/office/drawing/2014/main" id="{9B5D458D-A140-F348-8183-255F2D9F0C4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932D3C-7FA5-184E-91EC-407D03C7E2E1}"/>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343477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627E-DAD0-204D-8DA8-9F7D8523679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8E3AA3-97A2-364A-AF12-64B091171E79}"/>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44A5E-861B-B947-9217-B9CAE8DBC362}"/>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A3A7AC-82FB-F843-969B-A72388919326}"/>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6" name="Footer Placeholder 5">
            <a:extLst>
              <a:ext uri="{FF2B5EF4-FFF2-40B4-BE49-F238E27FC236}">
                <a16:creationId xmlns:a16="http://schemas.microsoft.com/office/drawing/2014/main" id="{D66366AB-2E58-6C41-8E2F-4E94E7BB702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F5CB0F-31E0-E847-85D1-F12A6AD34F49}"/>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388454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D325-1847-BF40-A81E-9C5E5EAD153B}"/>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C5E08A4-D4CF-5648-8581-ADBA23365B8D}"/>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DFE68F-1F22-B749-80DD-FC85EA0F5676}"/>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6A3FA4-6C33-A84C-B06D-9EC6D2C95AD3}"/>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4AE5F5-EE58-B849-BA8F-A07660F511D5}"/>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20A3C7-BCD4-F24F-BFFE-BFB0E301B979}"/>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8" name="Footer Placeholder 7">
            <a:extLst>
              <a:ext uri="{FF2B5EF4-FFF2-40B4-BE49-F238E27FC236}">
                <a16:creationId xmlns:a16="http://schemas.microsoft.com/office/drawing/2014/main" id="{C890C7DA-4B51-114D-88AB-AB0B865C228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1DCB61-DB7C-054B-B6B2-92C8DF3D5C90}"/>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211484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8E32-680F-0642-B135-B96B5687D95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4837DA1-BBC0-4F48-B0B4-0D37C319E60F}"/>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4" name="Footer Placeholder 3">
            <a:extLst>
              <a:ext uri="{FF2B5EF4-FFF2-40B4-BE49-F238E27FC236}">
                <a16:creationId xmlns:a16="http://schemas.microsoft.com/office/drawing/2014/main" id="{F2937649-C86F-E142-A989-ECBC00A6077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8737957-620C-EA4A-AF4A-9986B007221E}"/>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267575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BC3EA-B809-9743-8C0E-7C72A7A1C135}"/>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3" name="Footer Placeholder 2">
            <a:extLst>
              <a:ext uri="{FF2B5EF4-FFF2-40B4-BE49-F238E27FC236}">
                <a16:creationId xmlns:a16="http://schemas.microsoft.com/office/drawing/2014/main" id="{D74459A1-334A-CE44-B6C6-33E419115D8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384627F-7808-7241-BC8E-04C564B226D5}"/>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240294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6A28-C687-5E45-99E7-F7642017DADC}"/>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A19ABA-80E1-0C48-A6BB-BFC098159B2B}"/>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64E85F-B2D9-0148-BCC2-415390792EE8}"/>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9BC46-BF30-6440-8787-6ECAC501C700}"/>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6" name="Footer Placeholder 5">
            <a:extLst>
              <a:ext uri="{FF2B5EF4-FFF2-40B4-BE49-F238E27FC236}">
                <a16:creationId xmlns:a16="http://schemas.microsoft.com/office/drawing/2014/main" id="{1F57A0BD-AF6E-1D47-BB42-4E46A3C85CB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C1C281-B890-CC41-8160-C139BCCDA1F1}"/>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381799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753E-16B6-6B4E-8333-2FBD852B8A1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AFD1C3-081C-9946-A4D6-63BC002F0419}"/>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1C3A47-EB8B-1849-AC99-90A6BBC6D748}"/>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D1776-1E36-4A4B-8964-8732314815A3}"/>
              </a:ext>
            </a:extLst>
          </p:cNvPr>
          <p:cNvSpPr>
            <a:spLocks noGrp="1"/>
          </p:cNvSpPr>
          <p:nvPr>
            <p:ph type="dt" sz="half" idx="10"/>
          </p:nvPr>
        </p:nvSpPr>
        <p:spPr>
          <a:xfrm>
            <a:off x="628650" y="6356350"/>
            <a:ext cx="2057400" cy="365125"/>
          </a:xfrm>
          <a:prstGeom prst="rect">
            <a:avLst/>
          </a:prstGeom>
        </p:spPr>
        <p:txBody>
          <a:bodyPr/>
          <a:lstStyle/>
          <a:p>
            <a:fld id="{54BCB2E7-FBF3-9344-BBB9-AE7B3D2373B5}" type="datetimeFigureOut">
              <a:rPr lang="en-US" smtClean="0"/>
              <a:t>4/28/20</a:t>
            </a:fld>
            <a:endParaRPr lang="en-US"/>
          </a:p>
        </p:txBody>
      </p:sp>
      <p:sp>
        <p:nvSpPr>
          <p:cNvPr id="6" name="Footer Placeholder 5">
            <a:extLst>
              <a:ext uri="{FF2B5EF4-FFF2-40B4-BE49-F238E27FC236}">
                <a16:creationId xmlns:a16="http://schemas.microsoft.com/office/drawing/2014/main" id="{DD1809C4-0577-664C-A63F-2376C527E93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197838-986A-D942-B5BA-57108EFB14CC}"/>
              </a:ext>
            </a:extLst>
          </p:cNvPr>
          <p:cNvSpPr>
            <a:spLocks noGrp="1"/>
          </p:cNvSpPr>
          <p:nvPr>
            <p:ph type="sldNum" sz="quarter" idx="12"/>
          </p:nvPr>
        </p:nvSpPr>
        <p:spPr>
          <a:xfrm>
            <a:off x="6457950" y="6356350"/>
            <a:ext cx="2057400" cy="365125"/>
          </a:xfrm>
          <a:prstGeom prst="rect">
            <a:avLst/>
          </a:prstGeom>
        </p:spPr>
        <p:txBody>
          <a:bodyPr/>
          <a:lstStyle/>
          <a:p>
            <a:fld id="{C63E71D3-97BC-5B4F-99D0-F1D04844186E}" type="slidenum">
              <a:rPr lang="en-US" smtClean="0"/>
              <a:t>‹#›</a:t>
            </a:fld>
            <a:endParaRPr lang="en-US"/>
          </a:p>
        </p:txBody>
      </p:sp>
    </p:spTree>
    <p:extLst>
      <p:ext uri="{BB962C8B-B14F-4D97-AF65-F5344CB8AC3E}">
        <p14:creationId xmlns:p14="http://schemas.microsoft.com/office/powerpoint/2010/main" val="15086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1633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funding.nlcapp.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Andrea.power@nationslending.com" TargetMode="External"/><Relationship Id="rId3" Type="http://schemas.openxmlformats.org/officeDocument/2006/relationships/image" Target="../media/image2.png"/><Relationship Id="rId7" Type="http://schemas.openxmlformats.org/officeDocument/2006/relationships/hyperlink" Target="mailto:Christine.palcisco@nationslending.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hyperlink" Target="mailto:funding@nationslending.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4601" y="2228671"/>
            <a:ext cx="3657717" cy="1200329"/>
          </a:xfrm>
          <a:prstGeom prst="rect">
            <a:avLst/>
          </a:prstGeom>
          <a:noFill/>
          <a:ln>
            <a:noFill/>
          </a:ln>
        </p:spPr>
        <p:txBody>
          <a:bodyPr wrap="square" rtlCol="0">
            <a:spAutoFit/>
          </a:bodyPr>
          <a:lstStyle/>
          <a:p>
            <a:r>
              <a:rPr lang="en-US" sz="7200" b="1" dirty="0">
                <a:solidFill>
                  <a:srgbClr val="293F65"/>
                </a:solidFill>
                <a:latin typeface="Nexa Bold" panose="02000000000000000000" pitchFamily="2" charset="0"/>
              </a:rPr>
              <a:t>Funding</a:t>
            </a:r>
          </a:p>
        </p:txBody>
      </p:sp>
      <p:pic>
        <p:nvPicPr>
          <p:cNvPr id="10" name="Picture 9" descr="EHL-Log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14169" y="6715334"/>
            <a:ext cx="268186" cy="27506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3445" r="7351"/>
          <a:stretch/>
        </p:blipFill>
        <p:spPr>
          <a:xfrm>
            <a:off x="0" y="4402700"/>
            <a:ext cx="9144000" cy="258769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0041" y="2081538"/>
            <a:ext cx="1193000" cy="1358877"/>
          </a:xfrm>
          <a:prstGeom prst="rect">
            <a:avLst/>
          </a:prstGeom>
        </p:spPr>
      </p:pic>
    </p:spTree>
    <p:extLst>
      <p:ext uri="{BB962C8B-B14F-4D97-AF65-F5344CB8AC3E}">
        <p14:creationId xmlns:p14="http://schemas.microsoft.com/office/powerpoint/2010/main" val="216912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37EF82-BE16-C143-8A36-07073455D61E}"/>
              </a:ext>
            </a:extLst>
          </p:cNvPr>
          <p:cNvPicPr>
            <a:picLocks noChangeAspect="1"/>
          </p:cNvPicPr>
          <p:nvPr/>
        </p:nvPicPr>
        <p:blipFill rotWithShape="1">
          <a:blip r:embed="rId3">
            <a:extLst>
              <a:ext uri="{28A0092B-C50C-407E-A947-70E740481C1C}">
                <a14:useLocalDpi xmlns:a14="http://schemas.microsoft.com/office/drawing/2010/main" val="0"/>
              </a:ext>
            </a:extLst>
          </a:blip>
          <a:srcRect l="17063" r="17063"/>
          <a:stretch/>
        </p:blipFill>
        <p:spPr>
          <a:xfrm>
            <a:off x="0" y="5493648"/>
            <a:ext cx="9144000" cy="1539348"/>
          </a:xfrm>
          <a:prstGeom prst="rect">
            <a:avLst/>
          </a:prstGeom>
        </p:spPr>
      </p:pic>
      <p:sp>
        <p:nvSpPr>
          <p:cNvPr id="2" name="Title 1"/>
          <p:cNvSpPr>
            <a:spLocks noGrp="1"/>
          </p:cNvSpPr>
          <p:nvPr>
            <p:ph type="title" idx="4294967295"/>
          </p:nvPr>
        </p:nvSpPr>
        <p:spPr>
          <a:xfrm>
            <a:off x="759669" y="515798"/>
            <a:ext cx="7790214" cy="909637"/>
          </a:xfrm>
          <a:prstGeom prst="rect">
            <a:avLst/>
          </a:prstGeom>
        </p:spPr>
        <p:txBody>
          <a:bodyPr>
            <a:noAutofit/>
          </a:bodyPr>
          <a:lstStyle/>
          <a:p>
            <a:pPr algn="ctr"/>
            <a:r>
              <a:rPr lang="en-US" sz="4000" b="1" dirty="0">
                <a:solidFill>
                  <a:srgbClr val="00ABE8"/>
                </a:solidFill>
                <a:latin typeface="Nexa Bold" panose="02000000000000000000" pitchFamily="2" charset="0"/>
              </a:rPr>
              <a:t>Hours &amp; Cut off</a:t>
            </a:r>
          </a:p>
        </p:txBody>
      </p:sp>
      <p:sp>
        <p:nvSpPr>
          <p:cNvPr id="11" name="Round Diagonal Corner Rectangle 10">
            <a:extLst>
              <a:ext uri="{FF2B5EF4-FFF2-40B4-BE49-F238E27FC236}">
                <a16:creationId xmlns:a16="http://schemas.microsoft.com/office/drawing/2014/main" id="{8F3EAAD7-3D43-D742-A3AC-D36F9E7214AF}"/>
              </a:ext>
            </a:extLst>
          </p:cNvPr>
          <p:cNvSpPr/>
          <p:nvPr/>
        </p:nvSpPr>
        <p:spPr>
          <a:xfrm>
            <a:off x="760021" y="1301353"/>
            <a:ext cx="7790214" cy="4499841"/>
          </a:xfrm>
          <a:prstGeom prst="round2DiagRect">
            <a:avLst>
              <a:gd name="adj1" fmla="val 16667"/>
              <a:gd name="adj2" fmla="val 776"/>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BE8"/>
              </a:solidFill>
            </a:endParaRPr>
          </a:p>
        </p:txBody>
      </p:sp>
      <p:sp>
        <p:nvSpPr>
          <p:cNvPr id="3" name="TextBox 2">
            <a:extLst>
              <a:ext uri="{FF2B5EF4-FFF2-40B4-BE49-F238E27FC236}">
                <a16:creationId xmlns:a16="http://schemas.microsoft.com/office/drawing/2014/main" id="{1818D113-8C75-8841-8368-65718DBF26B9}"/>
              </a:ext>
            </a:extLst>
          </p:cNvPr>
          <p:cNvSpPr txBox="1"/>
          <p:nvPr/>
        </p:nvSpPr>
        <p:spPr>
          <a:xfrm>
            <a:off x="760021" y="1713031"/>
            <a:ext cx="7789862" cy="677108"/>
          </a:xfrm>
          <a:prstGeom prst="rect">
            <a:avLst/>
          </a:prstGeom>
          <a:noFill/>
        </p:spPr>
        <p:txBody>
          <a:bodyPr wrap="square" rtlCol="0">
            <a:spAutoFit/>
          </a:bodyPr>
          <a:lstStyle/>
          <a:p>
            <a:pPr algn="ctr"/>
            <a:r>
              <a:rPr lang="en-US" sz="2000" b="1" dirty="0">
                <a:solidFill>
                  <a:schemeClr val="bg1"/>
                </a:solidFill>
              </a:rPr>
              <a:t>Open 7 am EST to 7 pm EST Mon - Fri</a:t>
            </a:r>
            <a:endParaRPr lang="en-US" sz="2000" dirty="0">
              <a:solidFill>
                <a:schemeClr val="bg1"/>
              </a:solidFill>
            </a:endParaRPr>
          </a:p>
          <a:p>
            <a:pPr algn="ctr"/>
            <a:endParaRPr lang="en-US" dirty="0">
              <a:solidFill>
                <a:schemeClr val="bg1"/>
              </a:solidFill>
            </a:endParaRPr>
          </a:p>
        </p:txBody>
      </p:sp>
      <p:sp>
        <p:nvSpPr>
          <p:cNvPr id="6" name="TextBox 5">
            <a:extLst>
              <a:ext uri="{FF2B5EF4-FFF2-40B4-BE49-F238E27FC236}">
                <a16:creationId xmlns:a16="http://schemas.microsoft.com/office/drawing/2014/main" id="{B0151B17-3C95-9242-A26B-3E959ACCE4A9}"/>
              </a:ext>
            </a:extLst>
          </p:cNvPr>
          <p:cNvSpPr txBox="1"/>
          <p:nvPr/>
        </p:nvSpPr>
        <p:spPr>
          <a:xfrm>
            <a:off x="1773716" y="3134463"/>
            <a:ext cx="5772838" cy="2154436"/>
          </a:xfrm>
          <a:prstGeom prst="rect">
            <a:avLst/>
          </a:prstGeom>
          <a:noFill/>
        </p:spPr>
        <p:txBody>
          <a:bodyPr wrap="square" rtlCol="0">
            <a:spAutoFit/>
          </a:bodyPr>
          <a:lstStyle/>
          <a:p>
            <a:pPr algn="ctr" fontAlgn="base"/>
            <a:r>
              <a:rPr lang="en-US" sz="2800" dirty="0">
                <a:solidFill>
                  <a:schemeClr val="bg1"/>
                </a:solidFill>
              </a:rPr>
              <a:t>Funding must have file in our funding que by 4:00 PM. </a:t>
            </a:r>
          </a:p>
          <a:p>
            <a:pPr algn="ctr" fontAlgn="base"/>
            <a:r>
              <a:rPr lang="en-US" sz="2000" dirty="0">
                <a:solidFill>
                  <a:schemeClr val="bg1"/>
                </a:solidFill>
              </a:rPr>
              <a:t>Exceptions can be granted upon request, however 4:30 is the very latest we can receive file in funding for same day. </a:t>
            </a:r>
          </a:p>
          <a:p>
            <a:pPr algn="ctr"/>
            <a:endParaRPr lang="en-US" dirty="0">
              <a:solidFill>
                <a:schemeClr val="bg1"/>
              </a:solidFill>
            </a:endParaRPr>
          </a:p>
        </p:txBody>
      </p:sp>
      <p:cxnSp>
        <p:nvCxnSpPr>
          <p:cNvPr id="5" name="Straight Connector 4">
            <a:extLst>
              <a:ext uri="{FF2B5EF4-FFF2-40B4-BE49-F238E27FC236}">
                <a16:creationId xmlns:a16="http://schemas.microsoft.com/office/drawing/2014/main" id="{3A505D33-87E5-7440-9779-5D13075FEB52}"/>
              </a:ext>
            </a:extLst>
          </p:cNvPr>
          <p:cNvCxnSpPr/>
          <p:nvPr/>
        </p:nvCxnSpPr>
        <p:spPr>
          <a:xfrm>
            <a:off x="1564395" y="2586528"/>
            <a:ext cx="6202497" cy="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23027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834899" y="2175087"/>
            <a:ext cx="7394701" cy="909638"/>
          </a:xfrm>
          <a:prstGeom prst="round2DiagRect">
            <a:avLst>
              <a:gd name="adj1" fmla="val 16667"/>
              <a:gd name="adj2" fmla="val 776"/>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BE8"/>
              </a:solidFill>
            </a:endParaRPr>
          </a:p>
        </p:txBody>
      </p:sp>
      <p:sp>
        <p:nvSpPr>
          <p:cNvPr id="2" name="Title 1"/>
          <p:cNvSpPr>
            <a:spLocks noGrp="1"/>
          </p:cNvSpPr>
          <p:nvPr>
            <p:ph type="title" idx="4294967295"/>
          </p:nvPr>
        </p:nvSpPr>
        <p:spPr>
          <a:xfrm>
            <a:off x="0" y="1066821"/>
            <a:ext cx="9144000" cy="909637"/>
          </a:xfrm>
          <a:prstGeom prst="rect">
            <a:avLst/>
          </a:prstGeom>
        </p:spPr>
        <p:txBody>
          <a:bodyPr>
            <a:normAutofit/>
          </a:bodyPr>
          <a:lstStyle/>
          <a:p>
            <a:pPr algn="ctr"/>
            <a:r>
              <a:rPr lang="en-US" b="1" dirty="0">
                <a:solidFill>
                  <a:srgbClr val="293F65"/>
                </a:solidFill>
              </a:rPr>
              <a:t>Funding Team Workflow </a:t>
            </a:r>
            <a:endParaRPr lang="en-US" sz="4000" b="1" dirty="0">
              <a:solidFill>
                <a:srgbClr val="293F65"/>
              </a:solidFill>
              <a:latin typeface="Nexa Bold" panose="02000000000000000000" pitchFamily="2" charset="0"/>
            </a:endParaRPr>
          </a:p>
        </p:txBody>
      </p:sp>
      <p:sp>
        <p:nvSpPr>
          <p:cNvPr id="4" name="TextBox 3">
            <a:extLst>
              <a:ext uri="{FF2B5EF4-FFF2-40B4-BE49-F238E27FC236}">
                <a16:creationId xmlns:a16="http://schemas.microsoft.com/office/drawing/2014/main" id="{73A4C37C-4F40-0440-99B7-1200B0407757}"/>
              </a:ext>
            </a:extLst>
          </p:cNvPr>
          <p:cNvSpPr txBox="1"/>
          <p:nvPr/>
        </p:nvSpPr>
        <p:spPr>
          <a:xfrm>
            <a:off x="914400" y="2275963"/>
            <a:ext cx="1487277" cy="707886"/>
          </a:xfrm>
          <a:prstGeom prst="rect">
            <a:avLst/>
          </a:prstGeom>
          <a:noFill/>
        </p:spPr>
        <p:txBody>
          <a:bodyPr wrap="square" rtlCol="0">
            <a:spAutoFit/>
          </a:bodyPr>
          <a:lstStyle/>
          <a:p>
            <a:r>
              <a:rPr lang="en-US" sz="4000" dirty="0">
                <a:solidFill>
                  <a:srgbClr val="293F65"/>
                </a:solidFill>
              </a:rPr>
              <a:t>Closer</a:t>
            </a:r>
          </a:p>
        </p:txBody>
      </p:sp>
      <p:cxnSp>
        <p:nvCxnSpPr>
          <p:cNvPr id="6" name="Straight Connector 5">
            <a:extLst>
              <a:ext uri="{FF2B5EF4-FFF2-40B4-BE49-F238E27FC236}">
                <a16:creationId xmlns:a16="http://schemas.microsoft.com/office/drawing/2014/main" id="{86F4265A-FEBF-A543-9F04-0E07241FAC11}"/>
              </a:ext>
            </a:extLst>
          </p:cNvPr>
          <p:cNvCxnSpPr/>
          <p:nvPr/>
        </p:nvCxnSpPr>
        <p:spPr>
          <a:xfrm>
            <a:off x="2478795" y="2275963"/>
            <a:ext cx="0" cy="70788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019CC3-B31A-3B4C-9FB7-9868B24704D8}"/>
              </a:ext>
            </a:extLst>
          </p:cNvPr>
          <p:cNvSpPr txBox="1"/>
          <p:nvPr/>
        </p:nvSpPr>
        <p:spPr>
          <a:xfrm>
            <a:off x="2622017" y="2275963"/>
            <a:ext cx="5464362" cy="646331"/>
          </a:xfrm>
          <a:prstGeom prst="rect">
            <a:avLst/>
          </a:prstGeom>
          <a:noFill/>
        </p:spPr>
        <p:txBody>
          <a:bodyPr wrap="square" rtlCol="0">
            <a:spAutoFit/>
          </a:bodyPr>
          <a:lstStyle/>
          <a:p>
            <a:r>
              <a:rPr lang="en-US" dirty="0">
                <a:solidFill>
                  <a:schemeClr val="bg1"/>
                </a:solidFill>
              </a:rPr>
              <a:t>Closer sends Encompass loan to funder once CD is approved </a:t>
            </a:r>
          </a:p>
        </p:txBody>
      </p:sp>
      <p:sp>
        <p:nvSpPr>
          <p:cNvPr id="12" name="Round Diagonal Corner Rectangle 11">
            <a:extLst>
              <a:ext uri="{FF2B5EF4-FFF2-40B4-BE49-F238E27FC236}">
                <a16:creationId xmlns:a16="http://schemas.microsoft.com/office/drawing/2014/main" id="{A049CEC2-69CF-EF4E-AAC4-A36F44811A9B}"/>
              </a:ext>
            </a:extLst>
          </p:cNvPr>
          <p:cNvSpPr/>
          <p:nvPr/>
        </p:nvSpPr>
        <p:spPr>
          <a:xfrm>
            <a:off x="834899" y="3574228"/>
            <a:ext cx="7394701" cy="909638"/>
          </a:xfrm>
          <a:prstGeom prst="round2DiagRect">
            <a:avLst>
              <a:gd name="adj1" fmla="val 16667"/>
              <a:gd name="adj2" fmla="val 776"/>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BE8"/>
              </a:solidFill>
            </a:endParaRPr>
          </a:p>
        </p:txBody>
      </p:sp>
      <p:sp>
        <p:nvSpPr>
          <p:cNvPr id="13" name="TextBox 12">
            <a:extLst>
              <a:ext uri="{FF2B5EF4-FFF2-40B4-BE49-F238E27FC236}">
                <a16:creationId xmlns:a16="http://schemas.microsoft.com/office/drawing/2014/main" id="{8F7204A6-C639-FB47-B837-31B704331194}"/>
              </a:ext>
            </a:extLst>
          </p:cNvPr>
          <p:cNvSpPr txBox="1"/>
          <p:nvPr/>
        </p:nvSpPr>
        <p:spPr>
          <a:xfrm>
            <a:off x="834899" y="3675104"/>
            <a:ext cx="1707614" cy="707886"/>
          </a:xfrm>
          <a:prstGeom prst="rect">
            <a:avLst/>
          </a:prstGeom>
          <a:noFill/>
        </p:spPr>
        <p:txBody>
          <a:bodyPr wrap="square" rtlCol="0">
            <a:spAutoFit/>
          </a:bodyPr>
          <a:lstStyle/>
          <a:p>
            <a:r>
              <a:rPr lang="en-US" sz="4000" dirty="0">
                <a:solidFill>
                  <a:srgbClr val="293F65"/>
                </a:solidFill>
                <a:latin typeface="Calibri" panose="020F0502020204030204" pitchFamily="34" charset="0"/>
                <a:ea typeface="Calibri" panose="020F0502020204030204" pitchFamily="34" charset="0"/>
              </a:rPr>
              <a:t>Funder</a:t>
            </a:r>
            <a:r>
              <a:rPr lang="en-US" sz="4000" dirty="0">
                <a:solidFill>
                  <a:srgbClr val="293F65"/>
                </a:solidFill>
              </a:rPr>
              <a:t> </a:t>
            </a:r>
          </a:p>
        </p:txBody>
      </p:sp>
      <p:cxnSp>
        <p:nvCxnSpPr>
          <p:cNvPr id="14" name="Straight Connector 13">
            <a:extLst>
              <a:ext uri="{FF2B5EF4-FFF2-40B4-BE49-F238E27FC236}">
                <a16:creationId xmlns:a16="http://schemas.microsoft.com/office/drawing/2014/main" id="{168141EB-5586-5D41-AB3A-A3BD1EB3DF9B}"/>
              </a:ext>
            </a:extLst>
          </p:cNvPr>
          <p:cNvCxnSpPr/>
          <p:nvPr/>
        </p:nvCxnSpPr>
        <p:spPr>
          <a:xfrm>
            <a:off x="2478795" y="3675104"/>
            <a:ext cx="0" cy="70788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87C4FE2-BC0C-9A44-AA65-4928AB9FB013}"/>
              </a:ext>
            </a:extLst>
          </p:cNvPr>
          <p:cNvSpPr txBox="1"/>
          <p:nvPr/>
        </p:nvSpPr>
        <p:spPr>
          <a:xfrm>
            <a:off x="2622017" y="3675104"/>
            <a:ext cx="5464362" cy="646331"/>
          </a:xfrm>
          <a:prstGeom prst="rect">
            <a:avLst/>
          </a:prstGeom>
          <a:noFill/>
        </p:spPr>
        <p:txBody>
          <a:bodyPr wrap="square" rtlCol="0">
            <a:spAutoFit/>
          </a:bodyPr>
          <a:lstStyle/>
          <a:p>
            <a:r>
              <a:rPr lang="en-US" dirty="0">
                <a:solidFill>
                  <a:schemeClr val="bg1"/>
                </a:solidFill>
                <a:latin typeface="Calibri" panose="020F0502020204030204" pitchFamily="34" charset="0"/>
                <a:ea typeface="Calibri" panose="020F0502020204030204" pitchFamily="34" charset="0"/>
              </a:rPr>
              <a:t>Funder orders wires based on the closing time/date entered into Encompass</a:t>
            </a:r>
            <a:r>
              <a:rPr lang="en-US" dirty="0">
                <a:solidFill>
                  <a:schemeClr val="bg1"/>
                </a:solidFill>
              </a:rPr>
              <a:t> </a:t>
            </a:r>
          </a:p>
        </p:txBody>
      </p:sp>
      <p:sp>
        <p:nvSpPr>
          <p:cNvPr id="17" name="Round Diagonal Corner Rectangle 16">
            <a:extLst>
              <a:ext uri="{FF2B5EF4-FFF2-40B4-BE49-F238E27FC236}">
                <a16:creationId xmlns:a16="http://schemas.microsoft.com/office/drawing/2014/main" id="{96FD2956-62CA-A447-AD5E-5632EE9BBDB1}"/>
              </a:ext>
            </a:extLst>
          </p:cNvPr>
          <p:cNvSpPr/>
          <p:nvPr/>
        </p:nvSpPr>
        <p:spPr>
          <a:xfrm>
            <a:off x="834899" y="4973369"/>
            <a:ext cx="7394701" cy="909638"/>
          </a:xfrm>
          <a:prstGeom prst="round2DiagRect">
            <a:avLst>
              <a:gd name="adj1" fmla="val 16667"/>
              <a:gd name="adj2" fmla="val 776"/>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BE8"/>
              </a:solidFill>
            </a:endParaRPr>
          </a:p>
        </p:txBody>
      </p:sp>
      <p:sp>
        <p:nvSpPr>
          <p:cNvPr id="18" name="TextBox 17">
            <a:extLst>
              <a:ext uri="{FF2B5EF4-FFF2-40B4-BE49-F238E27FC236}">
                <a16:creationId xmlns:a16="http://schemas.microsoft.com/office/drawing/2014/main" id="{3A7CE3EA-5F36-FB4B-B38A-43A9EAC2F67B}"/>
              </a:ext>
            </a:extLst>
          </p:cNvPr>
          <p:cNvSpPr txBox="1"/>
          <p:nvPr/>
        </p:nvSpPr>
        <p:spPr>
          <a:xfrm>
            <a:off x="914400" y="5074245"/>
            <a:ext cx="1487277" cy="707886"/>
          </a:xfrm>
          <a:prstGeom prst="rect">
            <a:avLst/>
          </a:prstGeom>
          <a:noFill/>
        </p:spPr>
        <p:txBody>
          <a:bodyPr wrap="square" rtlCol="0">
            <a:spAutoFit/>
          </a:bodyPr>
          <a:lstStyle/>
          <a:p>
            <a:r>
              <a:rPr lang="en-US" sz="4000" dirty="0">
                <a:solidFill>
                  <a:srgbClr val="293F65"/>
                </a:solidFill>
              </a:rPr>
              <a:t>Wire</a:t>
            </a:r>
          </a:p>
        </p:txBody>
      </p:sp>
      <p:cxnSp>
        <p:nvCxnSpPr>
          <p:cNvPr id="19" name="Straight Connector 18">
            <a:extLst>
              <a:ext uri="{FF2B5EF4-FFF2-40B4-BE49-F238E27FC236}">
                <a16:creationId xmlns:a16="http://schemas.microsoft.com/office/drawing/2014/main" id="{762E9953-EA6B-954C-AAE4-DC09DA3B2E28}"/>
              </a:ext>
            </a:extLst>
          </p:cNvPr>
          <p:cNvCxnSpPr/>
          <p:nvPr/>
        </p:nvCxnSpPr>
        <p:spPr>
          <a:xfrm>
            <a:off x="2478795" y="5074245"/>
            <a:ext cx="0" cy="70788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A07C784-5EAB-C648-8D5A-10E35D4F6F7D}"/>
              </a:ext>
            </a:extLst>
          </p:cNvPr>
          <p:cNvSpPr txBox="1"/>
          <p:nvPr/>
        </p:nvSpPr>
        <p:spPr>
          <a:xfrm>
            <a:off x="2622017" y="5074245"/>
            <a:ext cx="5464362" cy="646331"/>
          </a:xfrm>
          <a:prstGeom prst="rect">
            <a:avLst/>
          </a:prstGeom>
          <a:noFill/>
        </p:spPr>
        <p:txBody>
          <a:bodyPr wrap="square" rtlCol="0">
            <a:spAutoFit/>
          </a:bodyPr>
          <a:lstStyle/>
          <a:p>
            <a:r>
              <a:rPr lang="en-US" dirty="0">
                <a:solidFill>
                  <a:schemeClr val="bg1"/>
                </a:solidFill>
              </a:rPr>
              <a:t>Wire detail is sent with detailed instructions to title for funding approval requirements </a:t>
            </a:r>
          </a:p>
        </p:txBody>
      </p:sp>
      <p:sp>
        <p:nvSpPr>
          <p:cNvPr id="22" name="Down Arrow 21">
            <a:extLst>
              <a:ext uri="{FF2B5EF4-FFF2-40B4-BE49-F238E27FC236}">
                <a16:creationId xmlns:a16="http://schemas.microsoft.com/office/drawing/2014/main" id="{D6E00257-612B-9747-9345-854573CC1679}"/>
              </a:ext>
            </a:extLst>
          </p:cNvPr>
          <p:cNvSpPr/>
          <p:nvPr/>
        </p:nvSpPr>
        <p:spPr>
          <a:xfrm>
            <a:off x="4335137" y="3117777"/>
            <a:ext cx="473726" cy="427948"/>
          </a:xfrm>
          <a:prstGeom prst="downArrow">
            <a:avLst/>
          </a:prstGeom>
          <a:solidFill>
            <a:srgbClr val="293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B45A27D0-D184-8E43-9E02-8CD919E4CCB6}"/>
              </a:ext>
            </a:extLst>
          </p:cNvPr>
          <p:cNvSpPr/>
          <p:nvPr/>
        </p:nvSpPr>
        <p:spPr>
          <a:xfrm>
            <a:off x="4335137" y="4516919"/>
            <a:ext cx="473726" cy="427948"/>
          </a:xfrm>
          <a:prstGeom prst="downArrow">
            <a:avLst/>
          </a:prstGeom>
          <a:solidFill>
            <a:srgbClr val="293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65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0858" y="782197"/>
            <a:ext cx="8303141" cy="1356543"/>
          </a:xfrm>
          <a:prstGeom prst="rect">
            <a:avLst/>
          </a:prstGeom>
        </p:spPr>
        <p:txBody>
          <a:bodyPr>
            <a:noAutofit/>
          </a:bodyPr>
          <a:lstStyle/>
          <a:p>
            <a:pPr>
              <a:lnSpc>
                <a:spcPct val="100000"/>
              </a:lnSpc>
            </a:pPr>
            <a:r>
              <a:rPr lang="en-US" sz="3600" b="1" dirty="0">
                <a:solidFill>
                  <a:srgbClr val="293F65"/>
                </a:solidFill>
                <a:latin typeface="Nexa Bold" panose="02000000000000000000" pitchFamily="2" charset="0"/>
              </a:rPr>
              <a:t>Methods funding can accept funding docs for review/funding approval? </a:t>
            </a:r>
          </a:p>
        </p:txBody>
      </p:sp>
      <p:sp>
        <p:nvSpPr>
          <p:cNvPr id="16" name="Rectangle 15">
            <a:extLst>
              <a:ext uri="{FF2B5EF4-FFF2-40B4-BE49-F238E27FC236}">
                <a16:creationId xmlns:a16="http://schemas.microsoft.com/office/drawing/2014/main" id="{75A0B045-AECB-784F-9852-1F4F8B4693F7}"/>
              </a:ext>
            </a:extLst>
          </p:cNvPr>
          <p:cNvSpPr/>
          <p:nvPr/>
        </p:nvSpPr>
        <p:spPr>
          <a:xfrm>
            <a:off x="0" y="2012418"/>
            <a:ext cx="9144000" cy="4885981"/>
          </a:xfrm>
          <a:prstGeom prst="rect">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4294967295"/>
          </p:nvPr>
        </p:nvSpPr>
        <p:spPr>
          <a:xfrm>
            <a:off x="363558" y="2532053"/>
            <a:ext cx="7590620" cy="3846713"/>
          </a:xfrm>
          <a:prstGeom prst="rect">
            <a:avLst/>
          </a:prstGeom>
        </p:spPr>
        <p:txBody>
          <a:bodyPr>
            <a:normAutofit/>
          </a:bodyPr>
          <a:lstStyle/>
          <a:p>
            <a:pPr lvl="1" fontAlgn="base"/>
            <a:r>
              <a:rPr lang="en-US" dirty="0">
                <a:solidFill>
                  <a:schemeClr val="bg1"/>
                </a:solidFill>
              </a:rPr>
              <a:t>Documents should be uploaded to the custom funding website, </a:t>
            </a:r>
            <a:r>
              <a:rPr lang="en-US" dirty="0">
                <a:solidFill>
                  <a:srgbClr val="293F65"/>
                </a:solidFill>
                <a:hlinkClick r:id="rId3">
                  <a:extLst>
                    <a:ext uri="{A12FA001-AC4F-418D-AE19-62706E023703}">
                      <ahyp:hlinkClr xmlns:ahyp="http://schemas.microsoft.com/office/drawing/2018/hyperlinkcolor" val="tx"/>
                    </a:ext>
                  </a:extLst>
                </a:hlinkClick>
              </a:rPr>
              <a:t>https://funding.nlcapp.com</a:t>
            </a:r>
            <a:r>
              <a:rPr lang="en-US" dirty="0">
                <a:solidFill>
                  <a:schemeClr val="bg1"/>
                </a:solidFill>
              </a:rPr>
              <a:t>. If title is unable to upload to our funding website, we will accept documents in a secured email only or they may also upload   to Ellie Mae.  </a:t>
            </a:r>
          </a:p>
          <a:p>
            <a:pPr marL="0" indent="0">
              <a:buNone/>
            </a:pPr>
            <a:endParaRPr lang="en-US" sz="1800" b="1" dirty="0">
              <a:solidFill>
                <a:schemeClr val="bg1"/>
              </a:solidFill>
              <a:latin typeface="Nexa Bold" panose="02000000000000000000" pitchFamily="2" charset="0"/>
            </a:endParaRPr>
          </a:p>
          <a:p>
            <a:pPr marL="0" lvl="0" indent="0">
              <a:buNone/>
            </a:pPr>
            <a:endParaRPr lang="en-US" sz="1800" b="1" dirty="0">
              <a:solidFill>
                <a:schemeClr val="bg1"/>
              </a:solidFill>
              <a:latin typeface="Nexa Bold" panose="02000000000000000000" pitchFamily="2" charset="0"/>
            </a:endParaRPr>
          </a:p>
          <a:p>
            <a:pPr marL="0" indent="0">
              <a:buNone/>
            </a:pPr>
            <a:endParaRPr lang="en-US" sz="2400" dirty="0">
              <a:solidFill>
                <a:schemeClr val="bg1"/>
              </a:solidFill>
            </a:endParaRPr>
          </a:p>
        </p:txBody>
      </p:sp>
      <p:pic>
        <p:nvPicPr>
          <p:cNvPr id="7" name="Picture 6">
            <a:extLst>
              <a:ext uri="{FF2B5EF4-FFF2-40B4-BE49-F238E27FC236}">
                <a16:creationId xmlns:a16="http://schemas.microsoft.com/office/drawing/2014/main" id="{9D49D1C3-13B3-8042-B258-F5C6CF74B043}"/>
              </a:ext>
            </a:extLst>
          </p:cNvPr>
          <p:cNvPicPr>
            <a:picLocks noChangeAspect="1"/>
          </p:cNvPicPr>
          <p:nvPr/>
        </p:nvPicPr>
        <p:blipFill rotWithShape="1">
          <a:blip r:embed="rId4">
            <a:extLst>
              <a:ext uri="{28A0092B-C50C-407E-A947-70E740481C1C}">
                <a14:useLocalDpi xmlns:a14="http://schemas.microsoft.com/office/drawing/2010/main" val="0"/>
              </a:ext>
            </a:extLst>
          </a:blip>
          <a:srcRect l="17063" r="17063"/>
          <a:stretch/>
        </p:blipFill>
        <p:spPr>
          <a:xfrm>
            <a:off x="0" y="5493648"/>
            <a:ext cx="9144000" cy="1539348"/>
          </a:xfrm>
          <a:prstGeom prst="rect">
            <a:avLst/>
          </a:prstGeom>
        </p:spPr>
      </p:pic>
    </p:spTree>
    <p:extLst>
      <p:ext uri="{BB962C8B-B14F-4D97-AF65-F5344CB8AC3E}">
        <p14:creationId xmlns:p14="http://schemas.microsoft.com/office/powerpoint/2010/main" val="298560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2B82AD-7D92-1C48-A788-F0A3C7279FF1}"/>
              </a:ext>
            </a:extLst>
          </p:cNvPr>
          <p:cNvPicPr>
            <a:picLocks noChangeAspect="1"/>
          </p:cNvPicPr>
          <p:nvPr/>
        </p:nvPicPr>
        <p:blipFill>
          <a:blip r:embed="rId3"/>
          <a:stretch>
            <a:fillRect/>
          </a:stretch>
        </p:blipFill>
        <p:spPr>
          <a:xfrm>
            <a:off x="5370161" y="4427691"/>
            <a:ext cx="3321595" cy="1999590"/>
          </a:xfrm>
          <a:prstGeom prst="rect">
            <a:avLst/>
          </a:prstGeom>
        </p:spPr>
      </p:pic>
      <p:sp>
        <p:nvSpPr>
          <p:cNvPr id="7" name="Rectangle 6"/>
          <p:cNvSpPr/>
          <p:nvPr/>
        </p:nvSpPr>
        <p:spPr>
          <a:xfrm>
            <a:off x="0" y="0"/>
            <a:ext cx="9144000" cy="2826326"/>
          </a:xfrm>
          <a:prstGeom prst="rect">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BE8"/>
              </a:solidFill>
            </a:endParaRPr>
          </a:p>
        </p:txBody>
      </p:sp>
      <p:sp>
        <p:nvSpPr>
          <p:cNvPr id="3" name="Content Placeholder 2"/>
          <p:cNvSpPr>
            <a:spLocks noGrp="1"/>
          </p:cNvSpPr>
          <p:nvPr>
            <p:ph idx="1"/>
          </p:nvPr>
        </p:nvSpPr>
        <p:spPr>
          <a:xfrm>
            <a:off x="628650" y="2252022"/>
            <a:ext cx="7886700" cy="4351338"/>
          </a:xfrm>
        </p:spPr>
        <p:txBody>
          <a:bodyPr>
            <a:normAutofit/>
          </a:bodyPr>
          <a:lstStyle/>
          <a:p>
            <a:pPr marL="0" indent="0">
              <a:buNone/>
            </a:pPr>
            <a:r>
              <a:rPr lang="en-US" sz="4000" b="1" dirty="0">
                <a:solidFill>
                  <a:srgbClr val="293F65"/>
                </a:solidFill>
                <a:latin typeface="Nexa Bold" panose="02000000000000000000" pitchFamily="2" charset="0"/>
              </a:rPr>
              <a:t>Approval Turn Times</a:t>
            </a:r>
          </a:p>
          <a:p>
            <a:pPr marL="0" indent="0">
              <a:buNone/>
            </a:pPr>
            <a:endParaRPr lang="en-US" sz="1000" b="1" dirty="0">
              <a:solidFill>
                <a:srgbClr val="97BE52"/>
              </a:solidFill>
            </a:endParaRPr>
          </a:p>
        </p:txBody>
      </p:sp>
      <p:pic>
        <p:nvPicPr>
          <p:cNvPr id="2" name="Picture 1">
            <a:extLst>
              <a:ext uri="{FF2B5EF4-FFF2-40B4-BE49-F238E27FC236}">
                <a16:creationId xmlns:a16="http://schemas.microsoft.com/office/drawing/2014/main" id="{5A232881-3747-DE47-9A57-5012BE36DAEF}"/>
              </a:ext>
            </a:extLst>
          </p:cNvPr>
          <p:cNvPicPr>
            <a:picLocks noChangeAspect="1"/>
          </p:cNvPicPr>
          <p:nvPr/>
        </p:nvPicPr>
        <p:blipFill>
          <a:blip r:embed="rId4"/>
          <a:stretch>
            <a:fillRect/>
          </a:stretch>
        </p:blipFill>
        <p:spPr>
          <a:xfrm>
            <a:off x="5370162" y="4411762"/>
            <a:ext cx="3321596" cy="1999591"/>
          </a:xfrm>
          <a:prstGeom prst="rect">
            <a:avLst/>
          </a:prstGeom>
        </p:spPr>
      </p:pic>
      <p:sp>
        <p:nvSpPr>
          <p:cNvPr id="4" name="TextBox 3"/>
          <p:cNvSpPr txBox="1"/>
          <p:nvPr/>
        </p:nvSpPr>
        <p:spPr>
          <a:xfrm>
            <a:off x="3751300" y="212809"/>
            <a:ext cx="3237722" cy="369332"/>
          </a:xfrm>
          <a:prstGeom prst="rect">
            <a:avLst/>
          </a:prstGeom>
          <a:noFill/>
        </p:spPr>
        <p:txBody>
          <a:bodyPr wrap="square" rtlCol="0">
            <a:spAutoFit/>
          </a:bodyPr>
          <a:lstStyle/>
          <a:p>
            <a:r>
              <a:rPr lang="en-US" dirty="0"/>
              <a:t> </a:t>
            </a:r>
          </a:p>
        </p:txBody>
      </p:sp>
      <p:sp>
        <p:nvSpPr>
          <p:cNvPr id="5" name="TextBox 4">
            <a:extLst>
              <a:ext uri="{FF2B5EF4-FFF2-40B4-BE49-F238E27FC236}">
                <a16:creationId xmlns:a16="http://schemas.microsoft.com/office/drawing/2014/main" id="{CCD67DFF-C3D7-8F46-90BC-1DA411EF9E96}"/>
              </a:ext>
            </a:extLst>
          </p:cNvPr>
          <p:cNvSpPr txBox="1"/>
          <p:nvPr/>
        </p:nvSpPr>
        <p:spPr>
          <a:xfrm>
            <a:off x="628650" y="3186842"/>
            <a:ext cx="3805698" cy="2740879"/>
          </a:xfrm>
          <a:prstGeom prst="rect">
            <a:avLst/>
          </a:prstGeom>
          <a:noFill/>
        </p:spPr>
        <p:txBody>
          <a:bodyPr wrap="square" rtlCol="0">
            <a:spAutoFit/>
          </a:bodyPr>
          <a:lstStyle/>
          <a:p>
            <a:pPr lvl="0" fontAlgn="base">
              <a:lnSpc>
                <a:spcPts val="3480"/>
              </a:lnSpc>
            </a:pPr>
            <a:r>
              <a:rPr lang="en-US" sz="2000" dirty="0"/>
              <a:t>Generally speaking, if title uploads all documents requested in our funding email, docs will be reviewed and approved within about 15 minutes.  Please allow more time during month end. </a:t>
            </a:r>
          </a:p>
        </p:txBody>
      </p:sp>
      <p:sp>
        <p:nvSpPr>
          <p:cNvPr id="8" name="TextBox 7">
            <a:extLst>
              <a:ext uri="{FF2B5EF4-FFF2-40B4-BE49-F238E27FC236}">
                <a16:creationId xmlns:a16="http://schemas.microsoft.com/office/drawing/2014/main" id="{93AC6DEA-F729-1E4A-B912-7572F11E5325}"/>
              </a:ext>
            </a:extLst>
          </p:cNvPr>
          <p:cNvSpPr txBox="1"/>
          <p:nvPr/>
        </p:nvSpPr>
        <p:spPr>
          <a:xfrm>
            <a:off x="460484" y="1640314"/>
            <a:ext cx="7707086" cy="830997"/>
          </a:xfrm>
          <a:prstGeom prst="rect">
            <a:avLst/>
          </a:prstGeom>
          <a:noFill/>
        </p:spPr>
        <p:txBody>
          <a:bodyPr wrap="square" rtlCol="0">
            <a:spAutoFit/>
          </a:bodyPr>
          <a:lstStyle/>
          <a:p>
            <a:pPr lvl="0"/>
            <a:r>
              <a:rPr lang="en-US" sz="4800" b="1" dirty="0">
                <a:solidFill>
                  <a:prstClr val="white"/>
                </a:solidFill>
                <a:latin typeface="Ink Free" panose="03080402000500000000" pitchFamily="66" charset="0"/>
              </a:rPr>
              <a:t>Funding</a:t>
            </a:r>
          </a:p>
        </p:txBody>
      </p:sp>
    </p:spTree>
    <p:extLst>
      <p:ext uri="{BB962C8B-B14F-4D97-AF65-F5344CB8AC3E}">
        <p14:creationId xmlns:p14="http://schemas.microsoft.com/office/powerpoint/2010/main" val="420295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7491"/>
            <a:ext cx="9144000" cy="6947065"/>
          </a:xfrm>
          <a:prstGeom prst="rect">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BE8"/>
              </a:solidFill>
            </a:endParaRPr>
          </a:p>
        </p:txBody>
      </p:sp>
      <p:pic>
        <p:nvPicPr>
          <p:cNvPr id="4" name="Picture 3">
            <a:extLst>
              <a:ext uri="{FF2B5EF4-FFF2-40B4-BE49-F238E27FC236}">
                <a16:creationId xmlns:a16="http://schemas.microsoft.com/office/drawing/2014/main" id="{78C466D9-33F2-B549-8E17-168B19055665}"/>
              </a:ext>
            </a:extLst>
          </p:cNvPr>
          <p:cNvPicPr>
            <a:picLocks noChangeAspect="1"/>
          </p:cNvPicPr>
          <p:nvPr/>
        </p:nvPicPr>
        <p:blipFill>
          <a:blip r:embed="rId3"/>
          <a:stretch>
            <a:fillRect/>
          </a:stretch>
        </p:blipFill>
        <p:spPr>
          <a:xfrm>
            <a:off x="3210328" y="4042068"/>
            <a:ext cx="1883044" cy="1869967"/>
          </a:xfrm>
          <a:prstGeom prst="rect">
            <a:avLst/>
          </a:prstGeom>
        </p:spPr>
      </p:pic>
      <p:pic>
        <p:nvPicPr>
          <p:cNvPr id="5" name="Picture 4">
            <a:extLst>
              <a:ext uri="{FF2B5EF4-FFF2-40B4-BE49-F238E27FC236}">
                <a16:creationId xmlns:a16="http://schemas.microsoft.com/office/drawing/2014/main" id="{55037577-9784-694A-8C8B-39EA1652D78F}"/>
              </a:ext>
            </a:extLst>
          </p:cNvPr>
          <p:cNvPicPr>
            <a:picLocks noChangeAspect="1"/>
          </p:cNvPicPr>
          <p:nvPr/>
        </p:nvPicPr>
        <p:blipFill>
          <a:blip r:embed="rId4"/>
          <a:stretch>
            <a:fillRect/>
          </a:stretch>
        </p:blipFill>
        <p:spPr>
          <a:xfrm>
            <a:off x="1151811" y="4667085"/>
            <a:ext cx="1488825" cy="1728332"/>
          </a:xfrm>
          <a:prstGeom prst="rect">
            <a:avLst/>
          </a:prstGeom>
        </p:spPr>
      </p:pic>
      <p:pic>
        <p:nvPicPr>
          <p:cNvPr id="6" name="Picture 5">
            <a:extLst>
              <a:ext uri="{FF2B5EF4-FFF2-40B4-BE49-F238E27FC236}">
                <a16:creationId xmlns:a16="http://schemas.microsoft.com/office/drawing/2014/main" id="{432C3969-F43F-A747-9850-2ADCBB251A21}"/>
              </a:ext>
            </a:extLst>
          </p:cNvPr>
          <p:cNvPicPr>
            <a:picLocks noChangeAspect="1"/>
          </p:cNvPicPr>
          <p:nvPr/>
        </p:nvPicPr>
        <p:blipFill>
          <a:blip r:embed="rId5"/>
          <a:stretch>
            <a:fillRect/>
          </a:stretch>
        </p:blipFill>
        <p:spPr>
          <a:xfrm>
            <a:off x="5126328" y="4822340"/>
            <a:ext cx="434991" cy="1000161"/>
          </a:xfrm>
          <a:prstGeom prst="rect">
            <a:avLst/>
          </a:prstGeom>
        </p:spPr>
      </p:pic>
      <p:pic>
        <p:nvPicPr>
          <p:cNvPr id="8" name="Picture 7">
            <a:extLst>
              <a:ext uri="{FF2B5EF4-FFF2-40B4-BE49-F238E27FC236}">
                <a16:creationId xmlns:a16="http://schemas.microsoft.com/office/drawing/2014/main" id="{A6AB950E-5ECA-744F-8DFC-20FA8E91C03D}"/>
              </a:ext>
            </a:extLst>
          </p:cNvPr>
          <p:cNvPicPr>
            <a:picLocks noChangeAspect="1"/>
          </p:cNvPicPr>
          <p:nvPr/>
        </p:nvPicPr>
        <p:blipFill>
          <a:blip r:embed="rId6"/>
          <a:stretch>
            <a:fillRect/>
          </a:stretch>
        </p:blipFill>
        <p:spPr>
          <a:xfrm>
            <a:off x="6093130" y="3798746"/>
            <a:ext cx="628945" cy="2234163"/>
          </a:xfrm>
          <a:prstGeom prst="rect">
            <a:avLst/>
          </a:prstGeom>
        </p:spPr>
      </p:pic>
      <p:sp>
        <p:nvSpPr>
          <p:cNvPr id="13" name="Rectangle 12">
            <a:extLst>
              <a:ext uri="{FF2B5EF4-FFF2-40B4-BE49-F238E27FC236}">
                <a16:creationId xmlns:a16="http://schemas.microsoft.com/office/drawing/2014/main" id="{C4A5DF7B-23E1-874F-8697-FB172B85BA72}"/>
              </a:ext>
            </a:extLst>
          </p:cNvPr>
          <p:cNvSpPr/>
          <p:nvPr/>
        </p:nvSpPr>
        <p:spPr>
          <a:xfrm>
            <a:off x="6534716" y="5822501"/>
            <a:ext cx="263471" cy="394686"/>
          </a:xfrm>
          <a:prstGeom prst="rect">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76ECF62-E3EE-3D44-BE5F-22A157BEACA8}"/>
              </a:ext>
            </a:extLst>
          </p:cNvPr>
          <p:cNvPicPr>
            <a:picLocks noChangeAspect="1"/>
          </p:cNvPicPr>
          <p:nvPr/>
        </p:nvPicPr>
        <p:blipFill>
          <a:blip r:embed="rId7"/>
          <a:stretch>
            <a:fillRect/>
          </a:stretch>
        </p:blipFill>
        <p:spPr>
          <a:xfrm>
            <a:off x="6466750" y="4798421"/>
            <a:ext cx="1377455" cy="1673103"/>
          </a:xfrm>
          <a:prstGeom prst="rect">
            <a:avLst/>
          </a:prstGeom>
        </p:spPr>
      </p:pic>
      <p:pic>
        <p:nvPicPr>
          <p:cNvPr id="3" name="Picture 2"/>
          <p:cNvPicPr>
            <a:picLocks noChangeAspect="1"/>
          </p:cNvPicPr>
          <p:nvPr/>
        </p:nvPicPr>
        <p:blipFill rotWithShape="1">
          <a:blip r:embed="rId8">
            <a:biLevel thresh="50000"/>
          </a:blip>
          <a:srcRect r="60227"/>
          <a:stretch/>
        </p:blipFill>
        <p:spPr>
          <a:xfrm>
            <a:off x="7911714" y="211420"/>
            <a:ext cx="859061" cy="617617"/>
          </a:xfrm>
          <a:prstGeom prst="rect">
            <a:avLst/>
          </a:prstGeom>
        </p:spPr>
      </p:pic>
      <p:sp>
        <p:nvSpPr>
          <p:cNvPr id="14" name="Content Placeholder 2">
            <a:extLst>
              <a:ext uri="{FF2B5EF4-FFF2-40B4-BE49-F238E27FC236}">
                <a16:creationId xmlns:a16="http://schemas.microsoft.com/office/drawing/2014/main" id="{81CE5428-D9DE-2948-A726-28EED05AFEB3}"/>
              </a:ext>
            </a:extLst>
          </p:cNvPr>
          <p:cNvSpPr txBox="1">
            <a:spLocks/>
          </p:cNvSpPr>
          <p:nvPr/>
        </p:nvSpPr>
        <p:spPr>
          <a:xfrm>
            <a:off x="628650" y="2252022"/>
            <a:ext cx="7886700" cy="6900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rgbClr val="293F65"/>
                </a:solidFill>
                <a:latin typeface="Nexa Bold" panose="02000000000000000000" pitchFamily="2" charset="0"/>
              </a:rPr>
              <a:t>Authorization Numbers</a:t>
            </a:r>
          </a:p>
          <a:p>
            <a:pPr marL="0" indent="0">
              <a:buFont typeface="Arial" panose="020B0604020202020204" pitchFamily="34" charset="0"/>
              <a:buNone/>
            </a:pPr>
            <a:endParaRPr lang="en-US" sz="1000" b="1" dirty="0">
              <a:solidFill>
                <a:srgbClr val="97BE52"/>
              </a:solidFill>
            </a:endParaRPr>
          </a:p>
        </p:txBody>
      </p:sp>
      <p:sp>
        <p:nvSpPr>
          <p:cNvPr id="15" name="TextBox 14">
            <a:extLst>
              <a:ext uri="{FF2B5EF4-FFF2-40B4-BE49-F238E27FC236}">
                <a16:creationId xmlns:a16="http://schemas.microsoft.com/office/drawing/2014/main" id="{4AEC4F06-9D1C-2344-A4BA-DDC95DCE707C}"/>
              </a:ext>
            </a:extLst>
          </p:cNvPr>
          <p:cNvSpPr txBox="1"/>
          <p:nvPr/>
        </p:nvSpPr>
        <p:spPr>
          <a:xfrm>
            <a:off x="460484" y="1640314"/>
            <a:ext cx="7707086" cy="830997"/>
          </a:xfrm>
          <a:prstGeom prst="rect">
            <a:avLst/>
          </a:prstGeom>
          <a:noFill/>
        </p:spPr>
        <p:txBody>
          <a:bodyPr wrap="square" rtlCol="0">
            <a:spAutoFit/>
          </a:bodyPr>
          <a:lstStyle/>
          <a:p>
            <a:pPr lvl="0"/>
            <a:r>
              <a:rPr lang="en-US" sz="4800" b="1" dirty="0">
                <a:solidFill>
                  <a:prstClr val="white"/>
                </a:solidFill>
                <a:latin typeface="Ink Free" panose="03080402000500000000" pitchFamily="66" charset="0"/>
              </a:rPr>
              <a:t>Funding</a:t>
            </a:r>
          </a:p>
        </p:txBody>
      </p:sp>
      <p:sp>
        <p:nvSpPr>
          <p:cNvPr id="16" name="TextBox 15">
            <a:extLst>
              <a:ext uri="{FF2B5EF4-FFF2-40B4-BE49-F238E27FC236}">
                <a16:creationId xmlns:a16="http://schemas.microsoft.com/office/drawing/2014/main" id="{2197E3C8-35FF-0E43-A127-C65B864E930C}"/>
              </a:ext>
            </a:extLst>
          </p:cNvPr>
          <p:cNvSpPr txBox="1"/>
          <p:nvPr/>
        </p:nvSpPr>
        <p:spPr>
          <a:xfrm>
            <a:off x="650080" y="2972025"/>
            <a:ext cx="7746668" cy="880369"/>
          </a:xfrm>
          <a:prstGeom prst="rect">
            <a:avLst/>
          </a:prstGeom>
          <a:noFill/>
        </p:spPr>
        <p:txBody>
          <a:bodyPr wrap="square" rtlCol="0">
            <a:spAutoFit/>
          </a:bodyPr>
          <a:lstStyle/>
          <a:p>
            <a:pPr lvl="0" fontAlgn="base">
              <a:lnSpc>
                <a:spcPct val="150000"/>
              </a:lnSpc>
            </a:pPr>
            <a:r>
              <a:rPr lang="en-US" dirty="0">
                <a:solidFill>
                  <a:schemeClr val="bg1"/>
                </a:solidFill>
              </a:rPr>
              <a:t>Title is not permitted to disburse until the NLC funding team has issued a funding authorization number </a:t>
            </a:r>
          </a:p>
        </p:txBody>
      </p:sp>
    </p:spTree>
    <p:extLst>
      <p:ext uri="{BB962C8B-B14F-4D97-AF65-F5344CB8AC3E}">
        <p14:creationId xmlns:p14="http://schemas.microsoft.com/office/powerpoint/2010/main" val="348378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BE8"/>
              </a:solidFill>
            </a:endParaRPr>
          </a:p>
        </p:txBody>
      </p:sp>
      <p:pic>
        <p:nvPicPr>
          <p:cNvPr id="2" name="Picture 1">
            <a:extLst>
              <a:ext uri="{FF2B5EF4-FFF2-40B4-BE49-F238E27FC236}">
                <a16:creationId xmlns:a16="http://schemas.microsoft.com/office/drawing/2014/main" id="{B7946CA9-ED52-164F-AD52-86BF43D01D43}"/>
              </a:ext>
            </a:extLst>
          </p:cNvPr>
          <p:cNvPicPr>
            <a:picLocks noChangeAspect="1"/>
          </p:cNvPicPr>
          <p:nvPr/>
        </p:nvPicPr>
        <p:blipFill>
          <a:blip r:embed="rId3"/>
          <a:stretch>
            <a:fillRect/>
          </a:stretch>
        </p:blipFill>
        <p:spPr>
          <a:xfrm>
            <a:off x="3295084" y="4299147"/>
            <a:ext cx="3477170" cy="1392116"/>
          </a:xfrm>
          <a:prstGeom prst="rect">
            <a:avLst/>
          </a:prstGeom>
        </p:spPr>
      </p:pic>
      <p:pic>
        <p:nvPicPr>
          <p:cNvPr id="14" name="Picture 13">
            <a:extLst>
              <a:ext uri="{FF2B5EF4-FFF2-40B4-BE49-F238E27FC236}">
                <a16:creationId xmlns:a16="http://schemas.microsoft.com/office/drawing/2014/main" id="{DEFCF57E-8B66-6C42-AD4A-8D5C400C8608}"/>
              </a:ext>
            </a:extLst>
          </p:cNvPr>
          <p:cNvPicPr>
            <a:picLocks noChangeAspect="1"/>
          </p:cNvPicPr>
          <p:nvPr/>
        </p:nvPicPr>
        <p:blipFill>
          <a:blip r:embed="rId4"/>
          <a:stretch>
            <a:fillRect/>
          </a:stretch>
        </p:blipFill>
        <p:spPr>
          <a:xfrm>
            <a:off x="6722179" y="5236742"/>
            <a:ext cx="706369" cy="779622"/>
          </a:xfrm>
          <a:prstGeom prst="rect">
            <a:avLst/>
          </a:prstGeom>
        </p:spPr>
      </p:pic>
      <p:sp>
        <p:nvSpPr>
          <p:cNvPr id="15" name="Rectangle 14">
            <a:extLst>
              <a:ext uri="{FF2B5EF4-FFF2-40B4-BE49-F238E27FC236}">
                <a16:creationId xmlns:a16="http://schemas.microsoft.com/office/drawing/2014/main" id="{73A16AFC-E7F6-6C4E-BC9A-593E51B41F44}"/>
              </a:ext>
            </a:extLst>
          </p:cNvPr>
          <p:cNvSpPr/>
          <p:nvPr/>
        </p:nvSpPr>
        <p:spPr>
          <a:xfrm>
            <a:off x="7029175" y="5086229"/>
            <a:ext cx="293620" cy="51809"/>
          </a:xfrm>
          <a:prstGeom prst="rect">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915315-6CA1-2B45-B87B-9CF55C18BFA8}"/>
              </a:ext>
            </a:extLst>
          </p:cNvPr>
          <p:cNvPicPr>
            <a:picLocks noChangeAspect="1"/>
          </p:cNvPicPr>
          <p:nvPr/>
        </p:nvPicPr>
        <p:blipFill>
          <a:blip r:embed="rId5"/>
          <a:stretch>
            <a:fillRect/>
          </a:stretch>
        </p:blipFill>
        <p:spPr>
          <a:xfrm>
            <a:off x="7021636" y="4653353"/>
            <a:ext cx="357737" cy="747704"/>
          </a:xfrm>
          <a:prstGeom prst="rect">
            <a:avLst/>
          </a:prstGeom>
        </p:spPr>
      </p:pic>
      <p:pic>
        <p:nvPicPr>
          <p:cNvPr id="18" name="Picture 17">
            <a:extLst>
              <a:ext uri="{FF2B5EF4-FFF2-40B4-BE49-F238E27FC236}">
                <a16:creationId xmlns:a16="http://schemas.microsoft.com/office/drawing/2014/main" id="{E9E487B9-9147-8543-9608-5CBA8391CE7D}"/>
              </a:ext>
            </a:extLst>
          </p:cNvPr>
          <p:cNvPicPr>
            <a:picLocks noChangeAspect="1"/>
          </p:cNvPicPr>
          <p:nvPr/>
        </p:nvPicPr>
        <p:blipFill>
          <a:blip r:embed="rId6"/>
          <a:stretch>
            <a:fillRect/>
          </a:stretch>
        </p:blipFill>
        <p:spPr>
          <a:xfrm>
            <a:off x="1351000" y="4542676"/>
            <a:ext cx="1887506" cy="779622"/>
          </a:xfrm>
          <a:prstGeom prst="rect">
            <a:avLst/>
          </a:prstGeom>
        </p:spPr>
      </p:pic>
      <p:sp>
        <p:nvSpPr>
          <p:cNvPr id="22" name="Rectangle 21">
            <a:extLst>
              <a:ext uri="{FF2B5EF4-FFF2-40B4-BE49-F238E27FC236}">
                <a16:creationId xmlns:a16="http://schemas.microsoft.com/office/drawing/2014/main" id="{B2ED3D52-3810-1B4D-9AFB-948E9889EEAF}"/>
              </a:ext>
            </a:extLst>
          </p:cNvPr>
          <p:cNvSpPr/>
          <p:nvPr/>
        </p:nvSpPr>
        <p:spPr>
          <a:xfrm>
            <a:off x="1530457" y="4812770"/>
            <a:ext cx="810809" cy="364870"/>
          </a:xfrm>
          <a:prstGeom prst="rect">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5D85206-A3C4-2541-8E35-AF01D3B8E347}"/>
              </a:ext>
            </a:extLst>
          </p:cNvPr>
          <p:cNvPicPr>
            <a:picLocks noChangeAspect="1"/>
          </p:cNvPicPr>
          <p:nvPr/>
        </p:nvPicPr>
        <p:blipFill>
          <a:blip r:embed="rId7"/>
          <a:stretch>
            <a:fillRect/>
          </a:stretch>
        </p:blipFill>
        <p:spPr>
          <a:xfrm>
            <a:off x="1549032" y="4799916"/>
            <a:ext cx="1362833" cy="1653273"/>
          </a:xfrm>
          <a:prstGeom prst="rect">
            <a:avLst/>
          </a:prstGeom>
        </p:spPr>
      </p:pic>
      <p:pic>
        <p:nvPicPr>
          <p:cNvPr id="13" name="Picture 12"/>
          <p:cNvPicPr>
            <a:picLocks noChangeAspect="1"/>
          </p:cNvPicPr>
          <p:nvPr/>
        </p:nvPicPr>
        <p:blipFill rotWithShape="1">
          <a:blip r:embed="rId8">
            <a:biLevel thresh="50000"/>
          </a:blip>
          <a:srcRect r="60227"/>
          <a:stretch/>
        </p:blipFill>
        <p:spPr>
          <a:xfrm>
            <a:off x="7911714" y="211420"/>
            <a:ext cx="859061" cy="617617"/>
          </a:xfrm>
          <a:prstGeom prst="rect">
            <a:avLst/>
          </a:prstGeom>
        </p:spPr>
      </p:pic>
      <p:sp>
        <p:nvSpPr>
          <p:cNvPr id="19" name="Content Placeholder 2">
            <a:extLst>
              <a:ext uri="{FF2B5EF4-FFF2-40B4-BE49-F238E27FC236}">
                <a16:creationId xmlns:a16="http://schemas.microsoft.com/office/drawing/2014/main" id="{6591F254-BA0A-6346-835D-0301404E4104}"/>
              </a:ext>
            </a:extLst>
          </p:cNvPr>
          <p:cNvSpPr txBox="1">
            <a:spLocks/>
          </p:cNvSpPr>
          <p:nvPr/>
        </p:nvSpPr>
        <p:spPr>
          <a:xfrm>
            <a:off x="628650" y="2252022"/>
            <a:ext cx="7886700" cy="6900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rgbClr val="293F65"/>
                </a:solidFill>
                <a:latin typeface="Nexa Bold" panose="02000000000000000000" pitchFamily="2" charset="0"/>
              </a:rPr>
              <a:t>Document Requirements</a:t>
            </a:r>
          </a:p>
          <a:p>
            <a:pPr marL="0" indent="0">
              <a:buFont typeface="Arial" panose="020B0604020202020204" pitchFamily="34" charset="0"/>
              <a:buNone/>
            </a:pPr>
            <a:endParaRPr lang="en-US" sz="1000" b="1" dirty="0">
              <a:solidFill>
                <a:srgbClr val="97BE52"/>
              </a:solidFill>
            </a:endParaRPr>
          </a:p>
        </p:txBody>
      </p:sp>
      <p:sp>
        <p:nvSpPr>
          <p:cNvPr id="20" name="TextBox 19">
            <a:extLst>
              <a:ext uri="{FF2B5EF4-FFF2-40B4-BE49-F238E27FC236}">
                <a16:creationId xmlns:a16="http://schemas.microsoft.com/office/drawing/2014/main" id="{EBE05017-A894-2347-9673-06D85214A5F2}"/>
              </a:ext>
            </a:extLst>
          </p:cNvPr>
          <p:cNvSpPr txBox="1"/>
          <p:nvPr/>
        </p:nvSpPr>
        <p:spPr>
          <a:xfrm>
            <a:off x="460484" y="1640314"/>
            <a:ext cx="7707086" cy="830997"/>
          </a:xfrm>
          <a:prstGeom prst="rect">
            <a:avLst/>
          </a:prstGeom>
          <a:noFill/>
        </p:spPr>
        <p:txBody>
          <a:bodyPr wrap="square" rtlCol="0">
            <a:spAutoFit/>
          </a:bodyPr>
          <a:lstStyle/>
          <a:p>
            <a:pPr lvl="0"/>
            <a:r>
              <a:rPr lang="en-US" sz="4800" b="1" dirty="0">
                <a:solidFill>
                  <a:prstClr val="white"/>
                </a:solidFill>
                <a:latin typeface="Ink Free" panose="03080402000500000000" pitchFamily="66" charset="0"/>
              </a:rPr>
              <a:t>Funding</a:t>
            </a:r>
          </a:p>
        </p:txBody>
      </p:sp>
      <p:sp>
        <p:nvSpPr>
          <p:cNvPr id="21" name="TextBox 20">
            <a:extLst>
              <a:ext uri="{FF2B5EF4-FFF2-40B4-BE49-F238E27FC236}">
                <a16:creationId xmlns:a16="http://schemas.microsoft.com/office/drawing/2014/main" id="{574CBF62-5960-404D-B77C-A99545D7435F}"/>
              </a:ext>
            </a:extLst>
          </p:cNvPr>
          <p:cNvSpPr txBox="1"/>
          <p:nvPr/>
        </p:nvSpPr>
        <p:spPr>
          <a:xfrm>
            <a:off x="650080" y="2841739"/>
            <a:ext cx="8033436" cy="1295868"/>
          </a:xfrm>
          <a:prstGeom prst="rect">
            <a:avLst/>
          </a:prstGeom>
          <a:noFill/>
        </p:spPr>
        <p:txBody>
          <a:bodyPr wrap="square" rtlCol="0">
            <a:spAutoFit/>
          </a:bodyPr>
          <a:lstStyle/>
          <a:p>
            <a:pPr lvl="0" fontAlgn="base">
              <a:lnSpc>
                <a:spcPct val="150000"/>
              </a:lnSpc>
            </a:pPr>
            <a:r>
              <a:rPr lang="en-US" dirty="0">
                <a:solidFill>
                  <a:schemeClr val="bg1"/>
                </a:solidFill>
              </a:rPr>
              <a:t>NLC prefers to have the entire closing package for funding/disbursement approval, however for table funded purchase transactions, we will give approval based off a shortened partial list </a:t>
            </a:r>
          </a:p>
        </p:txBody>
      </p:sp>
    </p:spTree>
    <p:extLst>
      <p:ext uri="{BB962C8B-B14F-4D97-AF65-F5344CB8AC3E}">
        <p14:creationId xmlns:p14="http://schemas.microsoft.com/office/powerpoint/2010/main" val="196063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836A3B-76CF-5E46-897F-D360DA3E26D0}"/>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379D5289-98EF-4A49-833A-15230384B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308" y="4031674"/>
            <a:ext cx="3462787" cy="2432075"/>
          </a:xfrm>
          <a:prstGeom prst="rect">
            <a:avLst/>
          </a:prstGeom>
        </p:spPr>
      </p:pic>
      <p:sp>
        <p:nvSpPr>
          <p:cNvPr id="9" name="Rectangle 8">
            <a:extLst>
              <a:ext uri="{FF2B5EF4-FFF2-40B4-BE49-F238E27FC236}">
                <a16:creationId xmlns:a16="http://schemas.microsoft.com/office/drawing/2014/main" id="{396920E0-3408-DD43-BA68-4994369DD6AB}"/>
              </a:ext>
            </a:extLst>
          </p:cNvPr>
          <p:cNvSpPr/>
          <p:nvPr/>
        </p:nvSpPr>
        <p:spPr>
          <a:xfrm>
            <a:off x="0" y="0"/>
            <a:ext cx="9144000" cy="2826326"/>
          </a:xfrm>
          <a:prstGeom prst="rect">
            <a:avLst/>
          </a:prstGeom>
          <a:solidFill>
            <a:srgbClr val="00A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BE8"/>
              </a:solidFill>
            </a:endParaRPr>
          </a:p>
        </p:txBody>
      </p:sp>
      <p:sp>
        <p:nvSpPr>
          <p:cNvPr id="12" name="Content Placeholder 2">
            <a:extLst>
              <a:ext uri="{FF2B5EF4-FFF2-40B4-BE49-F238E27FC236}">
                <a16:creationId xmlns:a16="http://schemas.microsoft.com/office/drawing/2014/main" id="{EDCB07BB-8A38-C446-B95D-2A4040733A20}"/>
              </a:ext>
            </a:extLst>
          </p:cNvPr>
          <p:cNvSpPr>
            <a:spLocks noGrp="1"/>
          </p:cNvSpPr>
          <p:nvPr>
            <p:ph idx="1"/>
          </p:nvPr>
        </p:nvSpPr>
        <p:spPr>
          <a:xfrm>
            <a:off x="628650" y="2252022"/>
            <a:ext cx="7886700" cy="4351338"/>
          </a:xfrm>
        </p:spPr>
        <p:txBody>
          <a:bodyPr>
            <a:normAutofit/>
          </a:bodyPr>
          <a:lstStyle/>
          <a:p>
            <a:pPr marL="0" indent="0">
              <a:buNone/>
            </a:pPr>
            <a:r>
              <a:rPr lang="en-US" sz="4000" b="1" dirty="0">
                <a:solidFill>
                  <a:srgbClr val="293F65"/>
                </a:solidFill>
                <a:latin typeface="Nexa Bold" panose="02000000000000000000" pitchFamily="2" charset="0"/>
              </a:rPr>
              <a:t>Funding Roadblocks</a:t>
            </a:r>
          </a:p>
          <a:p>
            <a:pPr marL="0" indent="0">
              <a:buNone/>
            </a:pPr>
            <a:endParaRPr lang="en-US" sz="1000" b="1" dirty="0">
              <a:solidFill>
                <a:srgbClr val="97BE52"/>
              </a:solidFill>
            </a:endParaRPr>
          </a:p>
        </p:txBody>
      </p:sp>
      <p:sp>
        <p:nvSpPr>
          <p:cNvPr id="13" name="TextBox 12">
            <a:extLst>
              <a:ext uri="{FF2B5EF4-FFF2-40B4-BE49-F238E27FC236}">
                <a16:creationId xmlns:a16="http://schemas.microsoft.com/office/drawing/2014/main" id="{176F9819-73B0-7B43-9282-03FEBDE3D256}"/>
              </a:ext>
            </a:extLst>
          </p:cNvPr>
          <p:cNvSpPr txBox="1"/>
          <p:nvPr/>
        </p:nvSpPr>
        <p:spPr>
          <a:xfrm>
            <a:off x="294906" y="3104252"/>
            <a:ext cx="5004208" cy="3754874"/>
          </a:xfrm>
          <a:prstGeom prst="rect">
            <a:avLst/>
          </a:prstGeom>
          <a:noFill/>
        </p:spPr>
        <p:txBody>
          <a:bodyPr wrap="square" rtlCol="0">
            <a:spAutoFit/>
          </a:bodyPr>
          <a:lstStyle/>
          <a:p>
            <a:pPr marL="285750" lvl="0" indent="-285750" fontAlgn="base">
              <a:buFont typeface="Arial" panose="020B0604020202020204" pitchFamily="34" charset="0"/>
              <a:buChar char="•"/>
            </a:pPr>
            <a:r>
              <a:rPr lang="en-US" sz="1600" dirty="0"/>
              <a:t>Title company not registered with funding website (requested during processing) </a:t>
            </a:r>
          </a:p>
          <a:p>
            <a:pPr marL="285750" lvl="0" indent="-285750" fontAlgn="base">
              <a:buFont typeface="Arial" panose="020B0604020202020204" pitchFamily="34" charset="0"/>
              <a:buChar char="•"/>
            </a:pPr>
            <a:endParaRPr lang="en-US" sz="1600" dirty="0"/>
          </a:p>
          <a:p>
            <a:pPr marL="285750" lvl="0" indent="-285750" fontAlgn="base">
              <a:buFont typeface="Arial" panose="020B0604020202020204" pitchFamily="34" charset="0"/>
              <a:buChar char="•"/>
            </a:pPr>
            <a:r>
              <a:rPr lang="en-US" sz="1600" dirty="0"/>
              <a:t>Loan specific UW items necessary for funding approval missed being signed at closing (LOX’s tax returns, contract addendums) </a:t>
            </a:r>
          </a:p>
          <a:p>
            <a:pPr marL="285750" lvl="0" indent="-285750" fontAlgn="base">
              <a:buFont typeface="Arial" panose="020B0604020202020204" pitchFamily="34" charset="0"/>
              <a:buChar char="•"/>
            </a:pPr>
            <a:endParaRPr lang="en-US" sz="1600" dirty="0"/>
          </a:p>
          <a:p>
            <a:pPr marL="285750" lvl="0" indent="-285750" fontAlgn="base">
              <a:buFont typeface="Arial" panose="020B0604020202020204" pitchFamily="34" charset="0"/>
              <a:buChar char="•"/>
            </a:pPr>
            <a:r>
              <a:rPr lang="en-US" sz="1600" dirty="0"/>
              <a:t>Title companies not following NLC instructions </a:t>
            </a:r>
          </a:p>
          <a:p>
            <a:pPr marL="285750" lvl="0" indent="-285750" fontAlgn="base">
              <a:buFont typeface="Arial" panose="020B0604020202020204" pitchFamily="34" charset="0"/>
              <a:buChar char="•"/>
            </a:pPr>
            <a:endParaRPr lang="en-US" sz="1600" dirty="0"/>
          </a:p>
          <a:p>
            <a:pPr marL="285750" indent="-285750" fontAlgn="base">
              <a:buFont typeface="Arial" panose="020B0604020202020204" pitchFamily="34" charset="0"/>
              <a:buChar char="•"/>
            </a:pPr>
            <a:r>
              <a:rPr lang="en-US" sz="1600" dirty="0"/>
              <a:t>Commonly missed documents by title </a:t>
            </a:r>
          </a:p>
          <a:p>
            <a:pPr marL="742950" lvl="1" indent="-285750" fontAlgn="base">
              <a:buFont typeface="Arial" panose="020B0604020202020204" pitchFamily="34" charset="0"/>
              <a:buChar char="•"/>
            </a:pPr>
            <a:r>
              <a:rPr lang="en-US" sz="1200" dirty="0"/>
              <a:t>Proof of borrower’s funds received by title for the closing. Confirming funds came from source documented in file. Funds must be certified of wired </a:t>
            </a:r>
          </a:p>
          <a:p>
            <a:pPr marL="742950" lvl="1" indent="-285750" fontAlgn="base">
              <a:buFont typeface="Arial" panose="020B0604020202020204" pitchFamily="34" charset="0"/>
              <a:buChar char="•"/>
            </a:pPr>
            <a:r>
              <a:rPr lang="en-US" sz="1200" dirty="0"/>
              <a:t>Sellers signed closing docs (Deed, CD, FHA Sellers Cert, </a:t>
            </a:r>
            <a:r>
              <a:rPr lang="en-US" sz="1200" dirty="0" err="1"/>
              <a:t>etc</a:t>
            </a:r>
            <a:r>
              <a:rPr lang="en-US" sz="1200" dirty="0"/>
              <a:t>) </a:t>
            </a:r>
          </a:p>
          <a:p>
            <a:pPr marL="742950" lvl="1" indent="-285750" fontAlgn="base">
              <a:buFont typeface="Arial" panose="020B0604020202020204" pitchFamily="34" charset="0"/>
              <a:buChar char="•"/>
            </a:pPr>
            <a:endParaRPr lang="en-US" sz="1200" dirty="0"/>
          </a:p>
          <a:p>
            <a:pPr marL="742950" lvl="1" indent="-285750" fontAlgn="base">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EAB08854-1382-184E-AB38-067716526175}"/>
              </a:ext>
            </a:extLst>
          </p:cNvPr>
          <p:cNvSpPr txBox="1"/>
          <p:nvPr/>
        </p:nvSpPr>
        <p:spPr>
          <a:xfrm>
            <a:off x="460484" y="1640314"/>
            <a:ext cx="7707086" cy="830997"/>
          </a:xfrm>
          <a:prstGeom prst="rect">
            <a:avLst/>
          </a:prstGeom>
          <a:noFill/>
        </p:spPr>
        <p:txBody>
          <a:bodyPr wrap="square" rtlCol="0">
            <a:spAutoFit/>
          </a:bodyPr>
          <a:lstStyle/>
          <a:p>
            <a:pPr lvl="0"/>
            <a:r>
              <a:rPr lang="en-US" sz="4800" b="1" dirty="0">
                <a:solidFill>
                  <a:prstClr val="white"/>
                </a:solidFill>
                <a:latin typeface="Ink Free" panose="03080402000500000000" pitchFamily="66" charset="0"/>
              </a:rPr>
              <a:t>Common</a:t>
            </a:r>
          </a:p>
        </p:txBody>
      </p:sp>
    </p:spTree>
    <p:extLst>
      <p:ext uri="{BB962C8B-B14F-4D97-AF65-F5344CB8AC3E}">
        <p14:creationId xmlns:p14="http://schemas.microsoft.com/office/powerpoint/2010/main" val="373993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EB334F-E080-414B-930B-056606F5A979}"/>
              </a:ext>
            </a:extLst>
          </p:cNvPr>
          <p:cNvPicPr>
            <a:picLocks noChangeAspect="1"/>
          </p:cNvPicPr>
          <p:nvPr/>
        </p:nvPicPr>
        <p:blipFill rotWithShape="1">
          <a:blip r:embed="rId3">
            <a:extLst>
              <a:ext uri="{28A0092B-C50C-407E-A947-70E740481C1C}">
                <a14:useLocalDpi xmlns:a14="http://schemas.microsoft.com/office/drawing/2010/main" val="0"/>
              </a:ext>
            </a:extLst>
          </a:blip>
          <a:srcRect l="17016" r="43780"/>
          <a:stretch/>
        </p:blipFill>
        <p:spPr>
          <a:xfrm>
            <a:off x="-1" y="3637490"/>
            <a:ext cx="9144001" cy="2587698"/>
          </a:xfrm>
          <a:prstGeom prst="rect">
            <a:avLst/>
          </a:prstGeom>
        </p:spPr>
      </p:pic>
      <p:sp>
        <p:nvSpPr>
          <p:cNvPr id="10" name="TextBox 9">
            <a:extLst>
              <a:ext uri="{FF2B5EF4-FFF2-40B4-BE49-F238E27FC236}">
                <a16:creationId xmlns:a16="http://schemas.microsoft.com/office/drawing/2014/main" id="{F7F0D8F7-859F-AC41-A6F0-0720A2D6D986}"/>
              </a:ext>
            </a:extLst>
          </p:cNvPr>
          <p:cNvSpPr txBox="1"/>
          <p:nvPr/>
        </p:nvSpPr>
        <p:spPr>
          <a:xfrm>
            <a:off x="2549410" y="370194"/>
            <a:ext cx="7293036" cy="1200329"/>
          </a:xfrm>
          <a:prstGeom prst="rect">
            <a:avLst/>
          </a:prstGeom>
          <a:noFill/>
          <a:ln>
            <a:noFill/>
          </a:ln>
        </p:spPr>
        <p:txBody>
          <a:bodyPr wrap="square" rtlCol="0">
            <a:spAutoFit/>
          </a:bodyPr>
          <a:lstStyle/>
          <a:p>
            <a:r>
              <a:rPr lang="en-US" sz="4800" b="1" dirty="0">
                <a:solidFill>
                  <a:srgbClr val="293F65"/>
                </a:solidFill>
                <a:latin typeface="Nexa Bold" panose="02000000000000000000" pitchFamily="2" charset="0"/>
              </a:rPr>
              <a:t>Funding Contacts</a:t>
            </a:r>
          </a:p>
          <a:p>
            <a:r>
              <a:rPr lang="en-US" sz="2400" b="1" dirty="0">
                <a:solidFill>
                  <a:srgbClr val="00ABE8"/>
                </a:solidFill>
                <a:latin typeface="Nexa Bold" panose="02000000000000000000" pitchFamily="2" charset="0"/>
              </a:rPr>
              <a:t>Email - </a:t>
            </a:r>
            <a:r>
              <a:rPr lang="en-US" sz="2400" b="1" dirty="0">
                <a:solidFill>
                  <a:srgbClr val="0562C1"/>
                </a:solidFill>
                <a:latin typeface="Nexa Bold" panose="02000000000000000000" pitchFamily="2" charset="0"/>
                <a:hlinkClick r:id="rId4">
                  <a:extLst>
                    <a:ext uri="{A12FA001-AC4F-418D-AE19-62706E023703}">
                      <ahyp:hlinkClr xmlns:ahyp="http://schemas.microsoft.com/office/drawing/2018/hyperlinkcolor" val="tx"/>
                    </a:ext>
                  </a:extLst>
                </a:hlinkClick>
              </a:rPr>
              <a:t>funding@nationslending.com</a:t>
            </a:r>
            <a:endParaRPr lang="en-US" sz="2400" b="1" dirty="0">
              <a:solidFill>
                <a:srgbClr val="0562C1"/>
              </a:solidFill>
              <a:latin typeface="Nexa Bold" panose="02000000000000000000" pitchFamily="2" charset="0"/>
            </a:endParaRPr>
          </a:p>
        </p:txBody>
      </p:sp>
      <p:pic>
        <p:nvPicPr>
          <p:cNvPr id="11" name="Picture 10">
            <a:extLst>
              <a:ext uri="{FF2B5EF4-FFF2-40B4-BE49-F238E27FC236}">
                <a16:creationId xmlns:a16="http://schemas.microsoft.com/office/drawing/2014/main" id="{92B53FFC-7087-574A-8224-97D0FBD988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314" y="253410"/>
            <a:ext cx="1193000" cy="1358877"/>
          </a:xfrm>
          <a:prstGeom prst="rect">
            <a:avLst/>
          </a:prstGeom>
        </p:spPr>
      </p:pic>
      <p:sp>
        <p:nvSpPr>
          <p:cNvPr id="2" name="TextBox 1">
            <a:extLst>
              <a:ext uri="{FF2B5EF4-FFF2-40B4-BE49-F238E27FC236}">
                <a16:creationId xmlns:a16="http://schemas.microsoft.com/office/drawing/2014/main" id="{BBAAC457-91FF-604F-9D6A-6F61283D0E5A}"/>
              </a:ext>
            </a:extLst>
          </p:cNvPr>
          <p:cNvSpPr txBox="1"/>
          <p:nvPr/>
        </p:nvSpPr>
        <p:spPr>
          <a:xfrm>
            <a:off x="410536" y="6307810"/>
            <a:ext cx="7811146" cy="738664"/>
          </a:xfrm>
          <a:prstGeom prst="rect">
            <a:avLst/>
          </a:prstGeom>
          <a:noFill/>
        </p:spPr>
        <p:txBody>
          <a:bodyPr wrap="square" rtlCol="0">
            <a:spAutoFit/>
          </a:bodyPr>
          <a:lstStyle/>
          <a:p>
            <a:r>
              <a:rPr lang="en-US" sz="800" dirty="0">
                <a:latin typeface="Gotham Book" pitchFamily="2" charset="0"/>
                <a:cs typeface="Gotham Book" pitchFamily="2" charset="0"/>
              </a:rPr>
              <a:t>Loan product is subject to many factors including loan amount and qualification of the borrower. Not every applicant qualifies or is eligible for every loan program. Some loan products may not be available in all states in which the company holds licenses. For real estate and lending professionals only and not for distribution to consumers. This document is not an advertisement for consumer credit as defined in 12 CFR 1026.2(a)(2).</a:t>
            </a:r>
          </a:p>
          <a:p>
            <a:endParaRPr lang="en-US" dirty="0"/>
          </a:p>
        </p:txBody>
      </p:sp>
      <p:pic>
        <p:nvPicPr>
          <p:cNvPr id="6" name="Picture 5">
            <a:extLst>
              <a:ext uri="{FF2B5EF4-FFF2-40B4-BE49-F238E27FC236}">
                <a16:creationId xmlns:a16="http://schemas.microsoft.com/office/drawing/2014/main" id="{659AAA2B-0600-8549-BDCD-F415C39BE16B}"/>
              </a:ext>
            </a:extLst>
          </p:cNvPr>
          <p:cNvPicPr>
            <a:picLocks noChangeAspect="1"/>
          </p:cNvPicPr>
          <p:nvPr/>
        </p:nvPicPr>
        <p:blipFill>
          <a:blip r:embed="rId6"/>
          <a:stretch>
            <a:fillRect/>
          </a:stretch>
        </p:blipFill>
        <p:spPr>
          <a:xfrm>
            <a:off x="8221682" y="6362054"/>
            <a:ext cx="399570" cy="409198"/>
          </a:xfrm>
          <a:prstGeom prst="rect">
            <a:avLst/>
          </a:prstGeom>
        </p:spPr>
      </p:pic>
      <p:sp>
        <p:nvSpPr>
          <p:cNvPr id="12" name="TextBox 11">
            <a:extLst>
              <a:ext uri="{FF2B5EF4-FFF2-40B4-BE49-F238E27FC236}">
                <a16:creationId xmlns:a16="http://schemas.microsoft.com/office/drawing/2014/main" id="{A1C567CE-8FF8-B44F-800A-5050C79A795F}"/>
              </a:ext>
            </a:extLst>
          </p:cNvPr>
          <p:cNvSpPr txBox="1"/>
          <p:nvPr/>
        </p:nvSpPr>
        <p:spPr>
          <a:xfrm>
            <a:off x="0" y="6086832"/>
            <a:ext cx="9144000" cy="246221"/>
          </a:xfrm>
          <a:prstGeom prst="rect">
            <a:avLst/>
          </a:prstGeom>
          <a:noFill/>
        </p:spPr>
        <p:txBody>
          <a:bodyPr wrap="square" rtlCol="0">
            <a:spAutoFit/>
          </a:bodyPr>
          <a:lstStyle/>
          <a:p>
            <a:pPr algn="ctr"/>
            <a:r>
              <a:rPr lang="en-US" sz="1000" dirty="0">
                <a:solidFill>
                  <a:srgbClr val="293F65"/>
                </a:solidFill>
                <a:latin typeface="Gotham Medium" pitchFamily="2" charset="0"/>
                <a:cs typeface="Gotham Medium" pitchFamily="2" charset="0"/>
              </a:rPr>
              <a:t>2019 Nations Lending | NMLS. 32416 | 4 Summit Park Dr. Suite 200, Independence, OH 44131</a:t>
            </a:r>
          </a:p>
        </p:txBody>
      </p:sp>
      <p:sp>
        <p:nvSpPr>
          <p:cNvPr id="3" name="TextBox 2">
            <a:extLst>
              <a:ext uri="{FF2B5EF4-FFF2-40B4-BE49-F238E27FC236}">
                <a16:creationId xmlns:a16="http://schemas.microsoft.com/office/drawing/2014/main" id="{EBF5CEBB-0FE0-AC42-AE32-F270393EA11C}"/>
              </a:ext>
            </a:extLst>
          </p:cNvPr>
          <p:cNvSpPr txBox="1"/>
          <p:nvPr/>
        </p:nvSpPr>
        <p:spPr>
          <a:xfrm>
            <a:off x="410536" y="2261967"/>
            <a:ext cx="8645328" cy="2200602"/>
          </a:xfrm>
          <a:prstGeom prst="rect">
            <a:avLst/>
          </a:prstGeom>
          <a:noFill/>
        </p:spPr>
        <p:txBody>
          <a:bodyPr wrap="square" rtlCol="0">
            <a:spAutoFit/>
          </a:bodyPr>
          <a:lstStyle/>
          <a:p>
            <a:r>
              <a:rPr lang="en-US" sz="1400" b="1" dirty="0">
                <a:solidFill>
                  <a:srgbClr val="00ABE8"/>
                </a:solidFill>
                <a:latin typeface="Nexa Bold" panose="02000000000000000000" pitchFamily="2" charset="0"/>
              </a:rPr>
              <a:t>Manager </a:t>
            </a:r>
            <a:r>
              <a:rPr lang="en-US" sz="1400" b="1" dirty="0">
                <a:latin typeface="Nexa Bold" panose="02000000000000000000" pitchFamily="2" charset="0"/>
              </a:rPr>
              <a:t>– Christine </a:t>
            </a:r>
            <a:r>
              <a:rPr lang="en-US" sz="1400" b="1" dirty="0" err="1">
                <a:latin typeface="Nexa Bold" panose="02000000000000000000" pitchFamily="2" charset="0"/>
              </a:rPr>
              <a:t>Palcisco</a:t>
            </a:r>
            <a:r>
              <a:rPr lang="en-US" sz="1400" b="1" dirty="0">
                <a:latin typeface="Nexa Bold" panose="02000000000000000000" pitchFamily="2" charset="0"/>
              </a:rPr>
              <a:t> - </a:t>
            </a:r>
            <a:r>
              <a:rPr lang="en-US" sz="1400" u="sng" dirty="0">
                <a:solidFill>
                  <a:srgbClr val="0562C1"/>
                </a:solidFill>
                <a:hlinkClick r:id="rId7">
                  <a:extLst>
                    <a:ext uri="{A12FA001-AC4F-418D-AE19-62706E023703}">
                      <ahyp:hlinkClr xmlns:ahyp="http://schemas.microsoft.com/office/drawing/2018/hyperlinkcolor" val="tx"/>
                    </a:ext>
                  </a:extLst>
                </a:hlinkClick>
              </a:rPr>
              <a:t>Christine.palcisco@nationslending.com</a:t>
            </a:r>
            <a:endParaRPr lang="en-US" sz="1400" u="sng" dirty="0">
              <a:solidFill>
                <a:srgbClr val="0562C1"/>
              </a:solidFill>
            </a:endParaRPr>
          </a:p>
          <a:p>
            <a:pPr>
              <a:lnSpc>
                <a:spcPct val="150000"/>
              </a:lnSpc>
            </a:pPr>
            <a:r>
              <a:rPr lang="en-US" sz="1400" b="1" dirty="0">
                <a:solidFill>
                  <a:srgbClr val="00ABE8"/>
                </a:solidFill>
                <a:latin typeface="Nexa Bold" panose="02000000000000000000" pitchFamily="2" charset="0"/>
              </a:rPr>
              <a:t>Asst. Manager </a:t>
            </a:r>
            <a:r>
              <a:rPr lang="en-US" sz="1400" b="1" dirty="0">
                <a:latin typeface="Nexa Bold" panose="02000000000000000000" pitchFamily="2" charset="0"/>
              </a:rPr>
              <a:t>– Andrea Power - </a:t>
            </a:r>
            <a:r>
              <a:rPr lang="en-US" sz="1400" u="sng" dirty="0">
                <a:hlinkClick r:id="rId8"/>
              </a:rPr>
              <a:t>Andrea.power@nationslending.com</a:t>
            </a:r>
            <a:r>
              <a:rPr lang="en-US" sz="1400" dirty="0"/>
              <a:t> 440-781-1839 (primary contact)</a:t>
            </a:r>
          </a:p>
          <a:p>
            <a:endParaRPr lang="en-US" sz="1400" b="1" dirty="0">
              <a:latin typeface="Nexa Bold" panose="02000000000000000000" pitchFamily="2" charset="0"/>
            </a:endParaRPr>
          </a:p>
          <a:p>
            <a:endParaRPr lang="en-US" sz="1400" b="1" dirty="0">
              <a:latin typeface="Nexa Bold" panose="02000000000000000000" pitchFamily="2" charset="0"/>
            </a:endParaRPr>
          </a:p>
          <a:p>
            <a:r>
              <a:rPr lang="en-US" sz="1400" b="1" dirty="0">
                <a:latin typeface="Nexa Bold" panose="02000000000000000000" pitchFamily="2" charset="0"/>
              </a:rPr>
              <a:t>Suzanna Gourley-</a:t>
            </a:r>
            <a:r>
              <a:rPr lang="en-US" sz="1400" dirty="0"/>
              <a:t>216-487-6139 ext. 6755			</a:t>
            </a:r>
            <a:r>
              <a:rPr lang="en-US" sz="1400" b="1" dirty="0">
                <a:latin typeface="Nexa Bold" panose="02000000000000000000" pitchFamily="2" charset="0"/>
              </a:rPr>
              <a:t>Jessi Weintz-</a:t>
            </a:r>
            <a:r>
              <a:rPr lang="en-US" sz="1400" dirty="0"/>
              <a:t>216-393-6760</a:t>
            </a:r>
          </a:p>
          <a:p>
            <a:r>
              <a:rPr lang="en-US" sz="1400" b="1" dirty="0" err="1">
                <a:latin typeface="Nexa Bold" panose="02000000000000000000" pitchFamily="2" charset="0"/>
              </a:rPr>
              <a:t>Angelene</a:t>
            </a:r>
            <a:r>
              <a:rPr lang="en-US" sz="1400" b="1" dirty="0">
                <a:latin typeface="Nexa Bold" panose="02000000000000000000" pitchFamily="2" charset="0"/>
              </a:rPr>
              <a:t> </a:t>
            </a:r>
            <a:r>
              <a:rPr lang="en-US" sz="1400" b="1" dirty="0" err="1">
                <a:latin typeface="Nexa Bold" panose="02000000000000000000" pitchFamily="2" charset="0"/>
              </a:rPr>
              <a:t>Strauchon</a:t>
            </a:r>
            <a:r>
              <a:rPr lang="en-US" sz="1400" b="1" dirty="0">
                <a:latin typeface="Nexa Bold" panose="02000000000000000000" pitchFamily="2" charset="0"/>
              </a:rPr>
              <a:t>- </a:t>
            </a:r>
            <a:r>
              <a:rPr lang="en-US" sz="1400" dirty="0"/>
              <a:t>216-393-6760				</a:t>
            </a:r>
            <a:r>
              <a:rPr lang="en-US" sz="1400" b="1" dirty="0">
                <a:latin typeface="Nexa Bold" panose="02000000000000000000" pitchFamily="2" charset="0"/>
              </a:rPr>
              <a:t>Mari-Joan McGovern- </a:t>
            </a:r>
            <a:r>
              <a:rPr lang="en-US" sz="1400" dirty="0"/>
              <a:t>216-503-0909</a:t>
            </a:r>
          </a:p>
          <a:p>
            <a:r>
              <a:rPr lang="en-US" sz="1400" b="1" dirty="0">
                <a:latin typeface="Nexa Bold" panose="02000000000000000000" pitchFamily="2" charset="0"/>
              </a:rPr>
              <a:t>Latasha Blackwell-</a:t>
            </a:r>
            <a:r>
              <a:rPr lang="en-US" sz="1400" dirty="0"/>
              <a:t>216-503-2158					</a:t>
            </a:r>
            <a:r>
              <a:rPr lang="en-US" sz="1400" b="1" dirty="0">
                <a:latin typeface="Nexa Bold" panose="02000000000000000000" pitchFamily="2" charset="0"/>
              </a:rPr>
              <a:t>Brittany John- </a:t>
            </a:r>
            <a:r>
              <a:rPr lang="en-US" sz="1400" dirty="0"/>
              <a:t>440-742-4219</a:t>
            </a:r>
          </a:p>
          <a:p>
            <a:r>
              <a:rPr lang="en-US" sz="1400" b="1" dirty="0">
                <a:latin typeface="Nexa Bold" panose="02000000000000000000" pitchFamily="2" charset="0"/>
              </a:rPr>
              <a:t>Shauna Lyzen-</a:t>
            </a:r>
            <a:r>
              <a:rPr lang="en-US" sz="1400" dirty="0"/>
              <a:t>216-933-3242						</a:t>
            </a:r>
            <a:r>
              <a:rPr lang="en-US" sz="1400" b="1" dirty="0">
                <a:latin typeface="Nexa Bold" panose="02000000000000000000" pitchFamily="2" charset="0"/>
              </a:rPr>
              <a:t>Cedric Marshall- </a:t>
            </a:r>
            <a:r>
              <a:rPr lang="en-US" sz="1400" dirty="0"/>
              <a:t>440-816-1220</a:t>
            </a:r>
          </a:p>
          <a:p>
            <a:endParaRPr lang="en-US" dirty="0"/>
          </a:p>
        </p:txBody>
      </p:sp>
    </p:spTree>
    <p:extLst>
      <p:ext uri="{BB962C8B-B14F-4D97-AF65-F5344CB8AC3E}">
        <p14:creationId xmlns:p14="http://schemas.microsoft.com/office/powerpoint/2010/main" val="555985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9.29"/>
  <p:tag name="AS_TITLE" val="Aspose.Slides for .NET 4.0 Client Profile"/>
  <p:tag name="AS_VERSION" val="17.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8C52B2B60F2E44B9A86390F3FB22F9" ma:contentTypeVersion="10" ma:contentTypeDescription="Create a new document." ma:contentTypeScope="" ma:versionID="9e5d4c38e20918c821eed537d8f7d72e">
  <xsd:schema xmlns:xsd="http://www.w3.org/2001/XMLSchema" xmlns:xs="http://www.w3.org/2001/XMLSchema" xmlns:p="http://schemas.microsoft.com/office/2006/metadata/properties" xmlns:ns2="9f81208c-5d1d-47b7-84de-87785234114d" xmlns:ns3="78858111-e05d-4abe-bd4f-6f7e050baa43" targetNamespace="http://schemas.microsoft.com/office/2006/metadata/properties" ma:root="true" ma:fieldsID="ab8f423323eed41c02043637936ae2e2" ns2:_="" ns3:_="">
    <xsd:import namespace="9f81208c-5d1d-47b7-84de-87785234114d"/>
    <xsd:import namespace="78858111-e05d-4abe-bd4f-6f7e050baa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1208c-5d1d-47b7-84de-8778523411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858111-e05d-4abe-bd4f-6f7e050baa4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631501-A52B-403A-93D0-C7D312620EDB}">
  <ds:schemaRef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9f81208c-5d1d-47b7-84de-87785234114d"/>
    <ds:schemaRef ds:uri="http://schemas.microsoft.com/office/infopath/2007/PartnerControls"/>
    <ds:schemaRef ds:uri="78858111-e05d-4abe-bd4f-6f7e050baa43"/>
    <ds:schemaRef ds:uri="http://www.w3.org/XML/1998/namespace"/>
  </ds:schemaRefs>
</ds:datastoreItem>
</file>

<file path=customXml/itemProps2.xml><?xml version="1.0" encoding="utf-8"?>
<ds:datastoreItem xmlns:ds="http://schemas.openxmlformats.org/officeDocument/2006/customXml" ds:itemID="{9D60C80B-104F-48CF-A37E-BC2E0D08E5A7}">
  <ds:schemaRefs>
    <ds:schemaRef ds:uri="http://schemas.microsoft.com/sharepoint/v3/contenttype/forms"/>
  </ds:schemaRefs>
</ds:datastoreItem>
</file>

<file path=customXml/itemProps3.xml><?xml version="1.0" encoding="utf-8"?>
<ds:datastoreItem xmlns:ds="http://schemas.openxmlformats.org/officeDocument/2006/customXml" ds:itemID="{BF66FEFE-68A1-42C6-A1B0-574483B348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81208c-5d1d-47b7-84de-87785234114d"/>
    <ds:schemaRef ds:uri="78858111-e05d-4abe-bd4f-6f7e050baa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15156</TotalTime>
  <Words>522</Words>
  <Application>Microsoft Macintosh PowerPoint</Application>
  <PresentationFormat>On-screen Show (4:3)</PresentationFormat>
  <Paragraphs>58</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Gotham Book</vt:lpstr>
      <vt:lpstr>Gotham Medium</vt:lpstr>
      <vt:lpstr>Ink Free</vt:lpstr>
      <vt:lpstr>Nexa Bold</vt:lpstr>
      <vt:lpstr>Custom Design</vt:lpstr>
      <vt:lpstr>PowerPoint Presentation</vt:lpstr>
      <vt:lpstr>Hours &amp; Cut off</vt:lpstr>
      <vt:lpstr>Funding Team Workflow </vt:lpstr>
      <vt:lpstr>Methods funding can accept funding docs for review/funding approval?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Hollis</dc:creator>
  <cp:lastModifiedBy>Nick Hollis</cp:lastModifiedBy>
  <cp:revision>50</cp:revision>
  <dcterms:created xsi:type="dcterms:W3CDTF">2019-03-13T20:53:51Z</dcterms:created>
  <dcterms:modified xsi:type="dcterms:W3CDTF">2020-04-29T16:35:48Z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0x010100538C52B2B60F2E44B9A86390F3FB22F9</vt:lpwstr>
  </property>
</Properties>
</file>