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A7C35-640F-44E5-98C5-2192F56A9D52}" v="1" dt="2019-04-18T18:39:17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Villarreal" userId="9e59dbc3-f3c6-4d75-8274-ac1f291ff068" providerId="ADAL" clId="{7B1A7C35-640F-44E5-98C5-2192F56A9D52}"/>
    <pc:docChg chg="modSld">
      <pc:chgData name="Tony Villarreal" userId="9e59dbc3-f3c6-4d75-8274-ac1f291ff068" providerId="ADAL" clId="{7B1A7C35-640F-44E5-98C5-2192F56A9D52}" dt="2019-04-18T18:39:36.865" v="7" actId="14100"/>
      <pc:docMkLst>
        <pc:docMk/>
      </pc:docMkLst>
      <pc:sldChg chg="addSp delSp modSp">
        <pc:chgData name="Tony Villarreal" userId="9e59dbc3-f3c6-4d75-8274-ac1f291ff068" providerId="ADAL" clId="{7B1A7C35-640F-44E5-98C5-2192F56A9D52}" dt="2019-04-18T18:39:36.865" v="7" actId="14100"/>
        <pc:sldMkLst>
          <pc:docMk/>
          <pc:sldMk cId="2090798886" sldId="274"/>
        </pc:sldMkLst>
        <pc:spChg chg="mod">
          <ac:chgData name="Tony Villarreal" userId="9e59dbc3-f3c6-4d75-8274-ac1f291ff068" providerId="ADAL" clId="{7B1A7C35-640F-44E5-98C5-2192F56A9D52}" dt="2019-04-18T18:39:27.350" v="3" actId="14100"/>
          <ac:spMkLst>
            <pc:docMk/>
            <pc:sldMk cId="2090798886" sldId="274"/>
            <ac:spMk id="2" creationId="{C70E6F34-ADCB-42C8-9B40-76D2AF987189}"/>
          </ac:spMkLst>
        </pc:spChg>
        <pc:spChg chg="del">
          <ac:chgData name="Tony Villarreal" userId="9e59dbc3-f3c6-4d75-8274-ac1f291ff068" providerId="ADAL" clId="{7B1A7C35-640F-44E5-98C5-2192F56A9D52}" dt="2019-04-18T18:39:17.136" v="0"/>
          <ac:spMkLst>
            <pc:docMk/>
            <pc:sldMk cId="2090798886" sldId="274"/>
            <ac:spMk id="14" creationId="{A2B8FCC8-B97B-4FEA-8BB8-E62AA4693654}"/>
          </ac:spMkLst>
        </pc:spChg>
        <pc:picChg chg="add mod">
          <ac:chgData name="Tony Villarreal" userId="9e59dbc3-f3c6-4d75-8274-ac1f291ff068" providerId="ADAL" clId="{7B1A7C35-640F-44E5-98C5-2192F56A9D52}" dt="2019-04-18T18:39:36.865" v="7" actId="14100"/>
          <ac:picMkLst>
            <pc:docMk/>
            <pc:sldMk cId="2090798886" sldId="274"/>
            <ac:picMk id="13" creationId="{985BA44E-F340-4F7B-85F1-37239ED23AD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mailto:NLCU@nationslending.com" TargetMode="External"/><Relationship Id="rId4" Type="http://schemas.openxmlformats.org/officeDocument/2006/relationships/hyperlink" Target="http://www.mrscienceshow.com/2010/06/bring-us-your-burning-science-question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vblibrary/5436521212/" TargetMode="External"/><Relationship Id="rId5" Type="http://schemas.openxmlformats.org/officeDocument/2006/relationships/image" Target="../media/image26.jpg"/><Relationship Id="rId4" Type="http://schemas.openxmlformats.org/officeDocument/2006/relationships/hyperlink" Target="http://www.kwizgiver.com/2011_06_01_archive.html" TargetMode="External"/><Relationship Id="rId9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4097/grey-bird-with-question-mark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2960&amp;picture=help&amp;large=1" TargetMode="Externa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midnytereader.com/2011_12_01_archive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CCB3-DF3D-47B3-A758-F179F375C4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Appraisal Desk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7E769-AAE9-42D9-8056-E4D9B268F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Utilizing NLC LOOP</a:t>
            </a:r>
          </a:p>
        </p:txBody>
      </p:sp>
    </p:spTree>
    <p:extLst>
      <p:ext uri="{BB962C8B-B14F-4D97-AF65-F5344CB8AC3E}">
        <p14:creationId xmlns:p14="http://schemas.microsoft.com/office/powerpoint/2010/main" val="332501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CDF7-0F4F-4D83-A562-12529161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/>
              <a:t>EllieMae Resource center home page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2D23084-A384-493E-A02C-E7F266D0F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r>
              <a:rPr lang="en-US" sz="2800" dirty="0"/>
              <a:t>Select “Education Services</a:t>
            </a:r>
            <a:r>
              <a:rPr lang="en-US" dirty="0"/>
              <a:t>”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1B48CF6-68D1-425F-82AF-9BE1425CB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2" r="15870"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49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CC75-6BE1-46FB-8E2D-E7CD9D0B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/>
              <a:t>Education Services home page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9E6210-D2DC-42EA-8FC9-CABE9D41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r>
              <a:rPr lang="en-US" sz="3200" dirty="0"/>
              <a:t>Select </a:t>
            </a:r>
            <a:r>
              <a:rPr lang="en-US" sz="3200" dirty="0" err="1"/>
              <a:t>EllieMae</a:t>
            </a:r>
            <a:r>
              <a:rPr lang="en-US" sz="3200" dirty="0"/>
              <a:t> Academy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39AF045-E773-4F2D-AACF-249EC6ED3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r="26998"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44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F8028-2806-4569-B832-B4E8297B1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Lobby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6F2E9E-D399-4D32-8328-EC00447A3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sz="2400" dirty="0"/>
              <a:t>You may click on the blue writing “Tired of waiting? Click here to continue!” to refresh the screen.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121858D-C5BC-4BE2-A4F9-C3286ACEC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050"/>
          <a:stretch/>
        </p:blipFill>
        <p:spPr>
          <a:xfrm>
            <a:off x="5527528" y="796413"/>
            <a:ext cx="5620041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136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9D3A-0F70-48B6-B6DE-73B6B27D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1" y="156117"/>
            <a:ext cx="11430000" cy="12972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Learning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5F1D9-A750-4B4C-95EC-433222124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D5C68-98C5-4ACB-A91F-00C40698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078"/>
            <a:ext cx="11931805" cy="522992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390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A62F-B970-4C00-A5C7-35DE8B80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Questions?	</a:t>
            </a:r>
          </a:p>
        </p:txBody>
      </p:sp>
      <p:pic>
        <p:nvPicPr>
          <p:cNvPr id="9" name="Content Placeholder 4" descr="A close up of a toy&#10;&#10;Description automatically generated">
            <a:extLst>
              <a:ext uri="{FF2B5EF4-FFF2-40B4-BE49-F238E27FC236}">
                <a16:creationId xmlns:a16="http://schemas.microsoft.com/office/drawing/2014/main" id="{6A97AD0B-7F08-40D7-AD71-82039789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2225" y="643463"/>
            <a:ext cx="5580356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A9621A8-0187-49D7-A07B-E45F8716D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752" y="2251587"/>
            <a:ext cx="4812448" cy="1177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Important contact information</a:t>
            </a:r>
          </a:p>
          <a:p>
            <a:r>
              <a:rPr lang="en-US" dirty="0">
                <a:hlinkClick r:id="rId5"/>
              </a:rPr>
              <a:t>NLCU@nationslending.com</a:t>
            </a:r>
            <a:endParaRPr lang="en-US" dirty="0"/>
          </a:p>
          <a:p>
            <a:r>
              <a:rPr lang="en-US" dirty="0"/>
              <a:t>(440)-527-6688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DBBDA-4ADB-4AD6-9C61-9CBAA19D36EE}"/>
              </a:ext>
            </a:extLst>
          </p:cNvPr>
          <p:cNvSpPr txBox="1"/>
          <p:nvPr/>
        </p:nvSpPr>
        <p:spPr>
          <a:xfrm>
            <a:off x="4575539" y="602376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mrscienceshow.com/2010/06/bring-us-your-burning-science-question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9CE4A-8792-4B54-A41B-B5779E9AB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752" y="3446449"/>
            <a:ext cx="49339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17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B15B-FB99-4704-A014-D555ECED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937" y="395460"/>
            <a:ext cx="10156980" cy="14533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/>
              <a:t>Vendor Management – Vendor Request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80C0B13-5F81-4F57-A396-CB3B523D3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cap="all" dirty="0"/>
              <a:t>From the Compliance Site in NLCLOOP click on “Vendor Request”</a:t>
            </a:r>
          </a:p>
          <a:p>
            <a:pPr marL="0" indent="0">
              <a:buNone/>
            </a:pPr>
            <a:endParaRPr lang="en-US" cap="all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D168A65-089B-486A-AF77-8A621BEAD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2" r="1" b="1446"/>
          <a:stretch/>
        </p:blipFill>
        <p:spPr>
          <a:xfrm>
            <a:off x="4951142" y="2246700"/>
            <a:ext cx="6746488" cy="303897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0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03E6-D922-4F7D-AA4B-1D957E97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9729"/>
            <a:ext cx="11050858" cy="830282"/>
          </a:xfrm>
        </p:spPr>
        <p:txBody>
          <a:bodyPr anchor="b">
            <a:normAutofit/>
          </a:bodyPr>
          <a:lstStyle/>
          <a:p>
            <a:pPr algn="ctr"/>
            <a:r>
              <a:rPr lang="en-US" sz="2400" dirty="0"/>
              <a:t>Vendor Management Page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F6C4DC-4A2D-4F1B-88DE-A7C32B474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85188"/>
            <a:ext cx="3771899" cy="2781300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dirty="0"/>
              <a:t>Information on how to submit your new vendor request (only Managers can submit vendor requests)</a:t>
            </a:r>
          </a:p>
          <a:p>
            <a:r>
              <a:rPr lang="en-US" sz="2000" dirty="0"/>
              <a:t>Contact information for the team</a:t>
            </a:r>
          </a:p>
          <a:p>
            <a:r>
              <a:rPr lang="en-US" sz="2000" dirty="0"/>
              <a:t>Vendor Management Email for questions</a:t>
            </a:r>
          </a:p>
          <a:p>
            <a:r>
              <a:rPr lang="en-US" sz="2000" dirty="0"/>
              <a:t>Vendor Request Guide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7F6EEE0-3758-4DC6-8EAC-03142E22C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591056"/>
            <a:ext cx="6897959" cy="438912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43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D1B0-EFED-4356-86C9-EBA56545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Process and Procedure</a:t>
            </a:r>
          </a:p>
        </p:txBody>
      </p:sp>
      <p:pic>
        <p:nvPicPr>
          <p:cNvPr id="4" name="VendorManagement">
            <a:hlinkClick r:id="" action="ppaction://media"/>
            <a:extLst>
              <a:ext uri="{FF2B5EF4-FFF2-40B4-BE49-F238E27FC236}">
                <a16:creationId xmlns:a16="http://schemas.microsoft.com/office/drawing/2014/main" id="{CB384873-903E-41CB-9D39-E6950B3012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717" y="2141538"/>
            <a:ext cx="8798312" cy="4106862"/>
          </a:xfrm>
        </p:spPr>
      </p:pic>
    </p:spTree>
    <p:extLst>
      <p:ext uri="{BB962C8B-B14F-4D97-AF65-F5344CB8AC3E}">
        <p14:creationId xmlns:p14="http://schemas.microsoft.com/office/powerpoint/2010/main" val="27337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6F34-ADCB-42C8-9B40-76D2AF98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278" y="1030288"/>
            <a:ext cx="4099947" cy="21011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THE end-  Questions?</a:t>
            </a:r>
          </a:p>
        </p:txBody>
      </p:sp>
      <p:pic>
        <p:nvPicPr>
          <p:cNvPr id="8" name="Picture 7" descr="A drawing of a person&#10;&#10;Description automatically generated">
            <a:extLst>
              <a:ext uri="{FF2B5EF4-FFF2-40B4-BE49-F238E27FC236}">
                <a16:creationId xmlns:a16="http://schemas.microsoft.com/office/drawing/2014/main" id="{2F4CE0F5-9905-4F8C-92B6-43B828E9D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03305" y="639098"/>
            <a:ext cx="4375189" cy="2692424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F9E7CF5-4BD8-4E18-82E3-4F4C119EA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3839" y="3907034"/>
            <a:ext cx="5454122" cy="1922578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5BA44E-F340-4F7B-85F1-37239ED23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717278" y="3131467"/>
            <a:ext cx="5026893" cy="3057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9809B-6050-43ED-8082-DCF4106FB040}"/>
              </a:ext>
            </a:extLst>
          </p:cNvPr>
          <p:cNvSpPr txBox="1"/>
          <p:nvPr/>
        </p:nvSpPr>
        <p:spPr>
          <a:xfrm>
            <a:off x="3931145" y="562955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flickr.com/photos/vblibrary/543652121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D1586-C743-43E1-8E4C-39C6538080B6}"/>
              </a:ext>
            </a:extLst>
          </p:cNvPr>
          <p:cNvSpPr txBox="1"/>
          <p:nvPr/>
        </p:nvSpPr>
        <p:spPr>
          <a:xfrm>
            <a:off x="3119167" y="3131467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kwizgiver.com/2011_06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9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8A0C-78FB-466B-B675-44802380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55" y="1052664"/>
            <a:ext cx="3556932" cy="1456267"/>
          </a:xfrm>
        </p:spPr>
        <p:txBody>
          <a:bodyPr/>
          <a:lstStyle/>
          <a:p>
            <a:r>
              <a:rPr lang="en-US" dirty="0"/>
              <a:t>Meet our Team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6E6795-2441-4823-90A9-EF5899FB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9542" y="518011"/>
            <a:ext cx="6969037" cy="2825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E11C7-684D-4CA9-AF82-DA7798EB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44" y="3343905"/>
            <a:ext cx="6839339" cy="3423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49855-4DA5-4A29-838C-C8F1FFB94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38" y="3394037"/>
            <a:ext cx="2343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5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1E2C-BA59-423D-9154-A3629B77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85" y="170715"/>
            <a:ext cx="10131425" cy="1456267"/>
          </a:xfrm>
        </p:spPr>
        <p:txBody>
          <a:bodyPr/>
          <a:lstStyle/>
          <a:p>
            <a:pPr algn="ctr"/>
            <a:r>
              <a:rPr lang="en-US" sz="5400" dirty="0"/>
              <a:t>Resources</a:t>
            </a:r>
            <a:r>
              <a:rPr lang="en-US" dirty="0"/>
              <a:t>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61CCD-F016-42DF-B242-DF216BDB9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26" y="1852289"/>
            <a:ext cx="8203027" cy="4106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51A45-8F9D-41C6-BEAD-929E15237998}"/>
              </a:ext>
            </a:extLst>
          </p:cNvPr>
          <p:cNvSpPr txBox="1"/>
          <p:nvPr/>
        </p:nvSpPr>
        <p:spPr>
          <a:xfrm>
            <a:off x="8341567" y="1852289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Contact information for our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Latest communication from our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Training video for </a:t>
            </a:r>
            <a:r>
              <a:rPr lang="en-US" sz="2800" dirty="0" err="1"/>
              <a:t>Etrac</a:t>
            </a:r>
            <a:r>
              <a:rPr lang="en-US" sz="2800" dirty="0"/>
              <a:t>-Encompass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Location for all of our appraisal processes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ADBD4-0265-40CC-A01D-EA0D62AE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6" y="1852289"/>
            <a:ext cx="8276253" cy="8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C71B22-470F-45F6-BC4F-98E6C4E1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531" y="1636061"/>
            <a:ext cx="8017828" cy="859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117BB-4AFF-473F-A71D-FA264B39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36303"/>
          </a:xfrm>
        </p:spPr>
        <p:txBody>
          <a:bodyPr/>
          <a:lstStyle/>
          <a:p>
            <a:pPr algn="ctr"/>
            <a:r>
              <a:rPr lang="en-US" dirty="0"/>
              <a:t>Information is a click away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D2F6F1-77FC-4580-9DAB-FDBDC3A5C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3388" y="2685830"/>
            <a:ext cx="8901404" cy="38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6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32DE-F128-485E-9F2E-1E78E966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AB52A3-7AC1-46E5-A8EA-5CFE6C6E5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37394" y="3146534"/>
            <a:ext cx="759190" cy="608188"/>
          </a:xfrm>
        </p:spPr>
      </p:pic>
      <p:pic>
        <p:nvPicPr>
          <p:cNvPr id="9" name="Picture 8" descr="A picture containing LEGO&#10;&#10;Description automatically generated">
            <a:extLst>
              <a:ext uri="{FF2B5EF4-FFF2-40B4-BE49-F238E27FC236}">
                <a16:creationId xmlns:a16="http://schemas.microsoft.com/office/drawing/2014/main" id="{C625DAAE-7637-47D3-A4E5-D56E93C33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68368" y="1941151"/>
            <a:ext cx="6832704" cy="437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1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CCB3-DF3D-47B3-A758-F179F375C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8039"/>
            <a:ext cx="11680243" cy="2421464"/>
          </a:xfrm>
        </p:spPr>
        <p:txBody>
          <a:bodyPr>
            <a:normAutofit/>
          </a:bodyPr>
          <a:lstStyle/>
          <a:p>
            <a:r>
              <a:rPr lang="en-US" dirty="0"/>
              <a:t>Nations Lending Corporation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7E769-AAE9-42D9-8056-E4D9B268F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7214" y="1063691"/>
            <a:ext cx="7197726" cy="1841696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/>
              <a:t>Nlcu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38729-8840-41CF-81CB-1872FAC0B105}"/>
              </a:ext>
            </a:extLst>
          </p:cNvPr>
          <p:cNvSpPr txBox="1"/>
          <p:nvPr/>
        </p:nvSpPr>
        <p:spPr>
          <a:xfrm>
            <a:off x="9773175" y="3949503"/>
            <a:ext cx="172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training platform</a:t>
            </a:r>
          </a:p>
        </p:txBody>
      </p:sp>
    </p:spTree>
    <p:extLst>
      <p:ext uri="{BB962C8B-B14F-4D97-AF65-F5344CB8AC3E}">
        <p14:creationId xmlns:p14="http://schemas.microsoft.com/office/powerpoint/2010/main" val="88336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E53F-F507-4623-9078-76FE4D3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 dirty="0"/>
              <a:t>Required Training Courses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9593F98-6999-4333-AB7A-5A726A2D0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82266" cy="36491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NLC Advertisement</a:t>
            </a:r>
          </a:p>
          <a:p>
            <a:pPr>
              <a:lnSpc>
                <a:spcPct val="90000"/>
              </a:lnSpc>
            </a:pPr>
            <a:r>
              <a:rPr lang="en-US" sz="1500"/>
              <a:t>Workday Essentials</a:t>
            </a:r>
          </a:p>
          <a:p>
            <a:pPr>
              <a:lnSpc>
                <a:spcPct val="90000"/>
              </a:lnSpc>
            </a:pPr>
            <a:r>
              <a:rPr lang="en-US" sz="1500"/>
              <a:t>Nations Lending Employee handbook</a:t>
            </a:r>
          </a:p>
          <a:p>
            <a:pPr>
              <a:lnSpc>
                <a:spcPct val="90000"/>
              </a:lnSpc>
            </a:pPr>
            <a:r>
              <a:rPr lang="en-US" sz="1500"/>
              <a:t>Employee loan policy</a:t>
            </a:r>
          </a:p>
          <a:p>
            <a:pPr>
              <a:lnSpc>
                <a:spcPct val="90000"/>
              </a:lnSpc>
            </a:pPr>
            <a:r>
              <a:rPr lang="en-US" sz="1500"/>
              <a:t>Consumer Complaints</a:t>
            </a:r>
          </a:p>
          <a:p>
            <a:pPr>
              <a:lnSpc>
                <a:spcPct val="90000"/>
              </a:lnSpc>
            </a:pPr>
            <a:r>
              <a:rPr lang="en-US" sz="1500"/>
              <a:t>The world of TRID</a:t>
            </a:r>
          </a:p>
          <a:p>
            <a:pPr>
              <a:lnSpc>
                <a:spcPct val="90000"/>
              </a:lnSpc>
            </a:pPr>
            <a:r>
              <a:rPr lang="en-US" sz="1500"/>
              <a:t>Fraud</a:t>
            </a:r>
          </a:p>
          <a:p>
            <a:pPr>
              <a:lnSpc>
                <a:spcPct val="90000"/>
              </a:lnSpc>
            </a:pPr>
            <a:r>
              <a:rPr lang="en-US" sz="1500"/>
              <a:t>Anti Money Laundering</a:t>
            </a:r>
          </a:p>
          <a:p>
            <a:pPr>
              <a:lnSpc>
                <a:spcPct val="90000"/>
              </a:lnSpc>
            </a:pPr>
            <a:r>
              <a:rPr lang="en-US" sz="1500"/>
              <a:t>Recognizing the impact of the Safe Act</a:t>
            </a:r>
          </a:p>
          <a:p>
            <a:pPr>
              <a:lnSpc>
                <a:spcPct val="90000"/>
              </a:lnSpc>
            </a:pPr>
            <a:r>
              <a:rPr lang="en-US" sz="1500"/>
              <a:t>Preparing the LE and CD</a:t>
            </a:r>
          </a:p>
          <a:p>
            <a:pPr>
              <a:lnSpc>
                <a:spcPct val="90000"/>
              </a:lnSpc>
            </a:pPr>
            <a:r>
              <a:rPr lang="en-US" sz="1500"/>
              <a:t>ATR/QM</a:t>
            </a:r>
          </a:p>
        </p:txBody>
      </p: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B7695C37-DF81-421E-87AE-A31E2C673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13009"/>
          <a:stretch/>
        </p:blipFill>
        <p:spPr>
          <a:xfrm>
            <a:off x="7590936" y="1730239"/>
            <a:ext cx="3445714" cy="332132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FDAD9E-BA8C-4515-9590-D11ABC0E6F3A}"/>
              </a:ext>
            </a:extLst>
          </p:cNvPr>
          <p:cNvSpPr txBox="1"/>
          <p:nvPr/>
        </p:nvSpPr>
        <p:spPr>
          <a:xfrm>
            <a:off x="8577323" y="485150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midnytereader.com/2011_12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2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896733-D81B-4494-A59C-69FA0557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Accessing Your courses	</a:t>
            </a:r>
          </a:p>
        </p:txBody>
      </p:sp>
      <p:sp>
        <p:nvSpPr>
          <p:cNvPr id="1031" name="Content Placeholder 1030">
            <a:extLst>
              <a:ext uri="{FF2B5EF4-FFF2-40B4-BE49-F238E27FC236}">
                <a16:creationId xmlns:a16="http://schemas.microsoft.com/office/drawing/2014/main" id="{108BB408-3ED3-4541-A5E6-D85D82BF2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76" y="4851399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cap="all" dirty="0"/>
              <a:t>Use your Encompass provided ID and password</a:t>
            </a:r>
            <a:r>
              <a:rPr lang="en-US" cap="all" dirty="0"/>
              <a:t>.</a:t>
            </a:r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20BF13BF-F822-4E8D-8CD1-D9FA00ED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0" name="Freeform 14">
            <a:extLst>
              <a:ext uri="{FF2B5EF4-FFF2-40B4-BE49-F238E27FC236}">
                <a16:creationId xmlns:a16="http://schemas.microsoft.com/office/drawing/2014/main" id="{F0251C95-A8B8-482B-9B2C-15BA87ED8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08F711-8969-43E3-A7DF-953262312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B4AA45A-0483-48B1-BE0F-62C21218B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9D619E5-5ED0-44A1-85EB-93BDA7C08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149A985-B350-42AE-AD3B-6B74E179F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3D50328-EE7A-4297-A048-B92873811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9543775-45E6-4680-A778-64E3D435F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EDA04AC-E63A-4A42-A85F-9E32FB82F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3A2EC67-B472-4AA9-A112-DDD0BB683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8C28F3-3683-44FB-94F6-24B173AB3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47062B7-7717-4098-B038-3489B9844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EFF800C-B1D9-4F5E-8DB5-B63CD5131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204135A-581A-43F4-B9E6-345123091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239DC20-1B3B-4C35-BC75-1FE859870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B93B30A-9114-42FA-B3AC-D95615CB6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7BEA997-F65B-413C-A8D0-97FF19691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77B325-2E99-4295-8C82-7341EBE9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FC0746-F10A-41A2-8015-0DE358743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DF3BF9C-DDA0-4F81-9547-053EB4597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9AD751D-9941-4C79-90CD-55AFED717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0520504-AD44-4048-A6B5-A460A7C1A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A1A07A8-3795-408D-AF47-1EBE603A7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C6E6FD0-27DC-45B8-A52F-8D80AA0EF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C247530-4581-48B7-9DA4-24D2C4B1C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ED2D15A-2B43-4D93-9713-505D3A1D2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F2F3F4C-A78A-4B39-A26A-CFC1CC51A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4A919E5-1314-40E6-983B-DE1029256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6E43EFF-48D1-4057-BF1D-F1F9EFFD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25CA8CF-55E2-4D52-9960-692004D66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8AC9705-BCBF-47AE-8F3E-F1618BA84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0ABA541-10C4-4CE7-BF26-11A471711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4CB43F2-D3A1-4D9E-971D-2C38DC6C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BC2AFB1-810D-4D65-8F47-6054F4E7D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911D1EC-8652-4DC7-8461-37B9F8194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90B9897-7135-4E39-BDEA-096D9B5A7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5DF99B-C4B7-46D7-BB05-F8A5C462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EC5F9B7-C665-4891-8FBF-6AC2C2E7D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FFF8610-952D-4501-9929-65D96EAC3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C152BA7-E5B1-4059-AD50-2875A19FA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7223687-03EA-46EF-858E-409004945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2BEE5EB-7AE2-4314-9C60-075C60EED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42951DA-C087-49F1-B9C4-55C373071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E106FCB-4E57-4512-9AB7-7C33201CF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1AB2A71-2971-4072-8B43-1A0131355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4BEE56B-94E5-4731-AEA3-6653B5D65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FCE729D-5308-4590-97A6-FA7683FF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CBBA487-12EF-4D5A-AE64-C3580927B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913B03B-F03F-418B-974F-F89474717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38F4019-64F7-4B7A-8BD8-01A7846E7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B29259-D209-4BF9-8F09-AC9BF73F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4855B33-C412-4D05-B44E-F9EB1B15E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0295E82-7856-435C-8EA8-028F5A60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A3FC20A-AF01-4DD2-BED6-C85633DA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2AFD455-5DBA-4CD7-8F24-DDF1F8268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6276F84-B235-4C15-BEAB-71AC53ACC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A865E87-F6E6-4262-8F94-027EA315F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3791DB5-AB84-4DFE-86A5-2F80CC735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E243680-2222-4CC7-89AA-CD153AB5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EC878B1-01D4-4B20-9B01-79F7CE53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F979239-9574-4078-8CD8-8C70FC0B5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8536134-D798-4DF8-9305-83B44C05A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FB281E6-202A-4F53-B0BE-23582E60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D1C2ED7-7EA3-4D86-B354-505FBFD15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633E295-D486-4BAC-B3B2-480F1BB68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F7AE55B-5021-46F3-BE33-D459A7BA3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021F9FF-37CF-4039-9BD4-904D1AAD8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8AD4F60-3B7F-4F2A-AC11-E9DADA9DB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399B806-3165-4D8C-8187-C69D6F7BD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3CE12A4-8443-49D7-ADC5-B776A05C5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FC2DBDA-6BEA-4292-9A1E-978A7073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A5AC3DF-CE18-40B2-9B4B-89EC41106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FF9DF227-D845-4082-BF39-E7AF0DFD0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9BBD464-360A-4551-A3F9-A86B79099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F50D3EE5-E711-48C3-873C-348633247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7FB1C1CF-DC7D-456D-B80A-52A8487EA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5639E1F-60B9-4E6C-B4A2-FA4F3E31B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BDB4041-9A97-4D91-A192-44B9A5FAC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31F6921C-1389-43C0-9876-EA3DC3B34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5D90A0A-A0BC-41FA-84A9-A0D004F5C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4A0E5CE-A1EC-4BB6-AC4C-A88975191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2">
            <a:extLst>
              <a:ext uri="{FF2B5EF4-FFF2-40B4-BE49-F238E27FC236}">
                <a16:creationId xmlns:a16="http://schemas.microsoft.com/office/drawing/2014/main" id="{2B0740F5-A96D-4553-9051-6A8CAA829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r="1" b="13049"/>
          <a:stretch/>
        </p:blipFill>
        <p:spPr bwMode="auto">
          <a:xfrm>
            <a:off x="7355001" y="2361259"/>
            <a:ext cx="3686910" cy="33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1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0718-30F0-43A9-8B08-54B8EC0D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Encompass home screen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C186EB-A452-4979-B172-A7F01EC80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Click on “Go to Resource Center”</a:t>
            </a:r>
          </a:p>
          <a:p>
            <a:pPr marL="0" indent="0">
              <a:buNone/>
            </a:pPr>
            <a:r>
              <a:rPr lang="en-US" sz="2000" dirty="0"/>
              <a:t>NOTE:	</a:t>
            </a:r>
          </a:p>
          <a:p>
            <a:pPr marL="0" indent="0">
              <a:buNone/>
            </a:pPr>
            <a:r>
              <a:rPr lang="en-US" sz="2000" b="1" dirty="0"/>
              <a:t>Make sure you have disabled your pop-up blocker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1F9D5B4-4AA8-4526-B65A-82EE12AFA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52"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5074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6692A7EEAB945A0B1E4097B04F8F6" ma:contentTypeVersion="7" ma:contentTypeDescription="Create a new document." ma:contentTypeScope="" ma:versionID="b7c36f98ad847a67fd3ee1aae4e27dba">
  <xsd:schema xmlns:xsd="http://www.w3.org/2001/XMLSchema" xmlns:xs="http://www.w3.org/2001/XMLSchema" xmlns:p="http://schemas.microsoft.com/office/2006/metadata/properties" xmlns:ns2="d43311a5-a435-4cb7-a4ae-84e26cc00197" xmlns:ns3="49589e42-8710-46f2-8710-27d4333f4cd6" targetNamespace="http://schemas.microsoft.com/office/2006/metadata/properties" ma:root="true" ma:fieldsID="1c1994974a39ef06e09cea8da4f6244d" ns2:_="" ns3:_="">
    <xsd:import namespace="d43311a5-a435-4cb7-a4ae-84e26cc00197"/>
    <xsd:import namespace="49589e42-8710-46f2-8710-27d4333f4c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311a5-a435-4cb7-a4ae-84e26cc00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89e42-8710-46f2-8710-27d4333f4c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CB13BC-680D-4EBC-BCE5-D2DCD58F4E20}"/>
</file>

<file path=customXml/itemProps2.xml><?xml version="1.0" encoding="utf-8"?>
<ds:datastoreItem xmlns:ds="http://schemas.openxmlformats.org/officeDocument/2006/customXml" ds:itemID="{3921F243-322D-40BB-AEFA-9238D89A2FD8}"/>
</file>

<file path=customXml/itemProps3.xml><?xml version="1.0" encoding="utf-8"?>
<ds:datastoreItem xmlns:ds="http://schemas.openxmlformats.org/officeDocument/2006/customXml" ds:itemID="{27F4E6AD-2E8D-43EC-AAD5-9883B592C02C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262</Words>
  <Application>Microsoft Office PowerPoint</Application>
  <PresentationFormat>Widescreen</PresentationFormat>
  <Paragraphs>55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Celestial</vt:lpstr>
      <vt:lpstr>Appraisal Desk</vt:lpstr>
      <vt:lpstr>Meet our Team </vt:lpstr>
      <vt:lpstr>Resources </vt:lpstr>
      <vt:lpstr>Information is a click away</vt:lpstr>
      <vt:lpstr>Questions</vt:lpstr>
      <vt:lpstr>Nations Lending Corporation University</vt:lpstr>
      <vt:lpstr>Required Training Courses</vt:lpstr>
      <vt:lpstr>Accessing Your courses </vt:lpstr>
      <vt:lpstr>Encompass home screen </vt:lpstr>
      <vt:lpstr>EllieMae Resource center home page</vt:lpstr>
      <vt:lpstr>Education Services home page</vt:lpstr>
      <vt:lpstr>Lobby</vt:lpstr>
      <vt:lpstr>Learning Dashboard</vt:lpstr>
      <vt:lpstr>Questions? </vt:lpstr>
      <vt:lpstr>Vendor Management – Vendor Request</vt:lpstr>
      <vt:lpstr>Vendor Management Page</vt:lpstr>
      <vt:lpstr>The Process and Procedure</vt:lpstr>
      <vt:lpstr>THE end-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Appraisal Desk</dc:title>
  <dc:creator>Tony Villarreal</dc:creator>
  <cp:lastModifiedBy>Tony Villarreal</cp:lastModifiedBy>
  <cp:revision>2</cp:revision>
  <dcterms:created xsi:type="dcterms:W3CDTF">2019-04-18T18:09:59Z</dcterms:created>
  <dcterms:modified xsi:type="dcterms:W3CDTF">2019-04-18T18:39:40Z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0x010100F706692A7EEAB945A0B1E4097B04F8F6</vt:lpwstr>
  </property>
</Properties>
</file>